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sldIdLst>
    <p:sldId id="256" r:id="rId2"/>
    <p:sldId id="425" r:id="rId3"/>
    <p:sldId id="424" r:id="rId4"/>
    <p:sldId id="427" r:id="rId5"/>
    <p:sldId id="387" r:id="rId6"/>
    <p:sldId id="389" r:id="rId7"/>
    <p:sldId id="390" r:id="rId8"/>
    <p:sldId id="392" r:id="rId9"/>
    <p:sldId id="487" r:id="rId10"/>
    <p:sldId id="331" r:id="rId11"/>
    <p:sldId id="467" r:id="rId12"/>
    <p:sldId id="431" r:id="rId13"/>
    <p:sldId id="440" r:id="rId14"/>
    <p:sldId id="394" r:id="rId15"/>
    <p:sldId id="485" r:id="rId16"/>
    <p:sldId id="458" r:id="rId17"/>
    <p:sldId id="441" r:id="rId18"/>
    <p:sldId id="432" r:id="rId19"/>
    <p:sldId id="473" r:id="rId20"/>
    <p:sldId id="496" r:id="rId21"/>
    <p:sldId id="498" r:id="rId22"/>
    <p:sldId id="500" r:id="rId23"/>
    <p:sldId id="494" r:id="rId24"/>
    <p:sldId id="497" r:id="rId25"/>
    <p:sldId id="391" r:id="rId26"/>
    <p:sldId id="433" r:id="rId27"/>
    <p:sldId id="414" r:id="rId28"/>
    <p:sldId id="448" r:id="rId29"/>
    <p:sldId id="482" r:id="rId30"/>
    <p:sldId id="449" r:id="rId31"/>
    <p:sldId id="450" r:id="rId32"/>
    <p:sldId id="451" r:id="rId33"/>
    <p:sldId id="452" r:id="rId34"/>
    <p:sldId id="453" r:id="rId35"/>
    <p:sldId id="468" r:id="rId36"/>
    <p:sldId id="469" r:id="rId37"/>
    <p:sldId id="461" r:id="rId38"/>
    <p:sldId id="495" r:id="rId39"/>
    <p:sldId id="493" r:id="rId40"/>
    <p:sldId id="491" r:id="rId41"/>
    <p:sldId id="286" r:id="rId42"/>
    <p:sldId id="492" r:id="rId43"/>
    <p:sldId id="38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C9A76D1-FD30-7416-DD14-60C8D2F55480}" name="mezzinis@student.ubc.ca" initials="" userId="S::mezzinis@student.ubc.ca::90294d8f-36e5-4373-8ba0-206183d3c3c1" providerId="AD"/>
  <p188:author id="{577ACBD5-746E-0599-4EAD-2CFB9BDB328B}" name="Stefano Mezzini" initials="SM" userId="b90dc910abf00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C5DE"/>
    <a:srgbClr val="F4A582"/>
    <a:srgbClr val="0571B0"/>
    <a:srgbClr val="D9D9D9"/>
    <a:srgbClr val="FFFFFF"/>
    <a:srgbClr val="7F7F7F"/>
    <a:srgbClr val="800000"/>
    <a:srgbClr val="654321"/>
    <a:srgbClr val="AA3377"/>
    <a:srgbClr val="66C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8" autoAdjust="0"/>
    <p:restoredTop sz="87241" autoAdjust="0"/>
  </p:normalViewPr>
  <p:slideViewPr>
    <p:cSldViewPr snapToGrid="0" showGuides="1">
      <p:cViewPr varScale="1">
        <p:scale>
          <a:sx n="105" d="100"/>
          <a:sy n="105" d="100"/>
        </p:scale>
        <p:origin x="99" y="6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2024-05-09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2024-05-09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2024-05-09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2024-05-09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2024-05-09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2024-05-09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2024-05-09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2024-05-09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0BA010-4AAD-E717-684F-4628C124D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2024-05-09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2024-05-09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2024-05-09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2024-05-09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2024-05-09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2024-05-09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12.svg"/><Relationship Id="rId4" Type="http://schemas.openxmlformats.org/officeDocument/2006/relationships/image" Target="../media/image43.svg"/><Relationship Id="rId9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52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53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56.png"/><Relationship Id="rId7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5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0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2.png"/><Relationship Id="rId10" Type="http://schemas.openxmlformats.org/officeDocument/2006/relationships/image" Target="../media/image81.sv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creativecommons.org/licenses/by-nc/3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QuantitativeEcologyLab/bc-mammals-speed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nbehav.2013.02.017" TargetMode="External"/><Relationship Id="rId7" Type="http://schemas.openxmlformats.org/officeDocument/2006/relationships/hyperlink" Target="https://doi.org/10.1111/brv.1281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doi.org/10.1038/s41586-020-2531-2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4476" y="9269"/>
            <a:ext cx="9703048" cy="1345222"/>
          </a:xfrm>
        </p:spPr>
        <p:txBody>
          <a:bodyPr>
            <a:noAutofit/>
          </a:bodyPr>
          <a:lstStyle/>
          <a:p>
            <a:r>
              <a:rPr lang="en-US" sz="3600" b="1" dirty="0">
                <a:cs typeface="Arial" panose="020B0604020202020204" pitchFamily="34" charset="0"/>
              </a:rPr>
              <a:t>Effects of temperature on mammals’ movement and habitat selection in British Columbia, Canada</a:t>
            </a:r>
            <a:endParaRPr lang="en-CA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6972" y="6036765"/>
            <a:ext cx="5278056" cy="757574"/>
          </a:xfrm>
        </p:spPr>
        <p:txBody>
          <a:bodyPr>
            <a:normAutofit fontScale="92500" lnSpcReduction="10000"/>
          </a:bodyPr>
          <a:lstStyle/>
          <a:p>
            <a:r>
              <a:rPr lang="en-CA" dirty="0">
                <a:cs typeface="Arial" panose="020B0604020202020204" pitchFamily="34" charset="0"/>
              </a:rPr>
              <a:t>Stefano Mezzini</a:t>
            </a:r>
          </a:p>
          <a:p>
            <a:r>
              <a:rPr lang="en-CA" sz="2000" dirty="0">
                <a:cs typeface="Arial" panose="020B0604020202020204" pitchFamily="34" charset="0"/>
              </a:rPr>
              <a:t>Ph.D. Biology candidate</a:t>
            </a:r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964" y="5894451"/>
            <a:ext cx="3332702" cy="9201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4" y="5561332"/>
            <a:ext cx="3173477" cy="1233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58C796-89FD-0C6F-5615-3EB2DD5CF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636" y="1443106"/>
            <a:ext cx="7452728" cy="447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Temperature and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803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DCB5E-FACD-CE41-BECD-D4ACA142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D5D2F-E473-7F24-A9AE-A6E83299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B48283-2622-F822-5692-8D2F896C6C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487" y="1"/>
            <a:ext cx="8157188" cy="68816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440ED2-B0CA-8F85-CD2A-B0E9A1C4EB9A}"/>
              </a:ext>
            </a:extLst>
          </p:cNvPr>
          <p:cNvGrpSpPr/>
          <p:nvPr/>
        </p:nvGrpSpPr>
        <p:grpSpPr>
          <a:xfrm>
            <a:off x="1128379" y="1189817"/>
            <a:ext cx="1914139" cy="1052233"/>
            <a:chOff x="313139" y="1360030"/>
            <a:chExt cx="1914139" cy="1052233"/>
          </a:xfrm>
        </p:grpSpPr>
        <p:sp>
          <p:nvSpPr>
            <p:cNvPr id="15" name="Graphic 13">
              <a:extLst>
                <a:ext uri="{FF2B5EF4-FFF2-40B4-BE49-F238E27FC236}">
                  <a16:creationId xmlns:a16="http://schemas.microsoft.com/office/drawing/2014/main" id="{55507637-3BA6-EC9C-5364-1D7FD042DEDB}"/>
                </a:ext>
              </a:extLst>
            </p:cNvPr>
            <p:cNvSpPr/>
            <p:nvPr/>
          </p:nvSpPr>
          <p:spPr>
            <a:xfrm flipV="1">
              <a:off x="1526747" y="1768995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Graphic 11">
              <a:extLst>
                <a:ext uri="{FF2B5EF4-FFF2-40B4-BE49-F238E27FC236}">
                  <a16:creationId xmlns:a16="http://schemas.microsoft.com/office/drawing/2014/main" id="{2992B071-7788-9618-6057-3B9AFBC3D7DB}"/>
                </a:ext>
              </a:extLst>
            </p:cNvPr>
            <p:cNvSpPr/>
            <p:nvPr/>
          </p:nvSpPr>
          <p:spPr>
            <a:xfrm flipV="1">
              <a:off x="313139" y="1360030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EE6677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EEBF79-14ED-7263-566D-EB53DABD5E52}"/>
              </a:ext>
            </a:extLst>
          </p:cNvPr>
          <p:cNvGrpSpPr/>
          <p:nvPr/>
        </p:nvGrpSpPr>
        <p:grpSpPr>
          <a:xfrm>
            <a:off x="1051325" y="2659172"/>
            <a:ext cx="2221129" cy="1067764"/>
            <a:chOff x="236085" y="2392737"/>
            <a:chExt cx="2221129" cy="106776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9C8BF34-4884-08B8-CCFF-B7C769E33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085" y="2392737"/>
              <a:ext cx="1052701" cy="1052701"/>
            </a:xfrm>
            <a:prstGeom prst="rect">
              <a:avLst/>
            </a:prstGeom>
          </p:spPr>
        </p:pic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942BBE3C-5976-684A-7884-E97821B0F3CA}"/>
                </a:ext>
              </a:extLst>
            </p:cNvPr>
            <p:cNvSpPr/>
            <p:nvPr/>
          </p:nvSpPr>
          <p:spPr>
            <a:xfrm>
              <a:off x="1376722" y="2728252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7" name="Graphic 1">
            <a:extLst>
              <a:ext uri="{FF2B5EF4-FFF2-40B4-BE49-F238E27FC236}">
                <a16:creationId xmlns:a16="http://schemas.microsoft.com/office/drawing/2014/main" id="{39156DAF-DA44-EAA3-D575-201DC358D7C5}"/>
              </a:ext>
            </a:extLst>
          </p:cNvPr>
          <p:cNvSpPr/>
          <p:nvPr/>
        </p:nvSpPr>
        <p:spPr>
          <a:xfrm flipV="1">
            <a:off x="1734867" y="5639148"/>
            <a:ext cx="738318" cy="67892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rgbClr val="AA3377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FB9E8A-A779-E6D6-0E96-27C7224DF775}"/>
              </a:ext>
            </a:extLst>
          </p:cNvPr>
          <p:cNvGrpSpPr/>
          <p:nvPr/>
        </p:nvGrpSpPr>
        <p:grpSpPr>
          <a:xfrm>
            <a:off x="995196" y="4144058"/>
            <a:ext cx="2277258" cy="1077967"/>
            <a:chOff x="181239" y="3536063"/>
            <a:chExt cx="2277258" cy="107796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6CAAA6F-A745-DDD3-E5C4-47F2A620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5796" y="3536063"/>
              <a:ext cx="1052701" cy="1077967"/>
            </a:xfrm>
            <a:prstGeom prst="rect">
              <a:avLst/>
            </a:prstGeom>
          </p:spPr>
        </p:pic>
        <p:sp>
          <p:nvSpPr>
            <p:cNvPr id="18" name="Graphic 2">
              <a:extLst>
                <a:ext uri="{FF2B5EF4-FFF2-40B4-BE49-F238E27FC236}">
                  <a16:creationId xmlns:a16="http://schemas.microsoft.com/office/drawing/2014/main" id="{384DEFB0-8F5B-A881-471E-5DBEF2FBC2D1}"/>
                </a:ext>
              </a:extLst>
            </p:cNvPr>
            <p:cNvSpPr/>
            <p:nvPr/>
          </p:nvSpPr>
          <p:spPr>
            <a:xfrm flipV="1">
              <a:off x="181239" y="4027066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95057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8D09B-205B-AB1B-E660-767E4B09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0CBDD-2BA1-B18B-9AD6-F0096129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3005B-B791-E380-3F39-B164E68D21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487" y="1"/>
            <a:ext cx="8157188" cy="6881649"/>
          </a:xfrm>
          <a:prstGeom prst="rect">
            <a:avLst/>
          </a:prstGeom>
        </p:spPr>
      </p:pic>
      <p:sp>
        <p:nvSpPr>
          <p:cNvPr id="6" name="Graphic 11">
            <a:extLst>
              <a:ext uri="{FF2B5EF4-FFF2-40B4-BE49-F238E27FC236}">
                <a16:creationId xmlns:a16="http://schemas.microsoft.com/office/drawing/2014/main" id="{7C5739E2-5A6B-5047-8B7F-BE74AB356804}"/>
              </a:ext>
            </a:extLst>
          </p:cNvPr>
          <p:cNvSpPr/>
          <p:nvPr/>
        </p:nvSpPr>
        <p:spPr>
          <a:xfrm flipV="1">
            <a:off x="1128379" y="1189817"/>
            <a:ext cx="1052701" cy="1052233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EE6677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031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A37C3-87A0-495E-11C8-515728688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251C8-410C-D0D6-8B14-B97993D3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How does temperature affect</a:t>
            </a:r>
            <a:br>
              <a:rPr lang="en-CA" sz="4000" i="1" dirty="0"/>
            </a:br>
            <a:r>
              <a:rPr lang="en-CA" sz="4000" i="1" dirty="0"/>
              <a:t>how often boreal caribou move?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9782F-DDD0-5049-E689-C7C91BBF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0492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8135F61-F01C-A7ED-B7A0-3946EF962033}"/>
              </a:ext>
            </a:extLst>
          </p:cNvPr>
          <p:cNvGrpSpPr/>
          <p:nvPr/>
        </p:nvGrpSpPr>
        <p:grpSpPr>
          <a:xfrm>
            <a:off x="1148861" y="261816"/>
            <a:ext cx="9894278" cy="6596184"/>
            <a:chOff x="1148861" y="261816"/>
            <a:chExt cx="9894278" cy="659618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C9C24CB-0B61-99BF-276A-CA5AEC24C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8861" y="261816"/>
              <a:ext cx="9894278" cy="6596184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CEE8F11-89BE-1F02-7F1B-181CCA86DCA6}"/>
                </a:ext>
              </a:extLst>
            </p:cNvPr>
            <p:cNvGrpSpPr/>
            <p:nvPr/>
          </p:nvGrpSpPr>
          <p:grpSpPr>
            <a:xfrm>
              <a:off x="1695948" y="462854"/>
              <a:ext cx="6612214" cy="6128260"/>
              <a:chOff x="1695948" y="462854"/>
              <a:chExt cx="6612214" cy="612826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5445CA6-FF92-E56D-708E-3ACABB60ED07}"/>
                  </a:ext>
                </a:extLst>
              </p:cNvPr>
              <p:cNvGrpSpPr/>
              <p:nvPr/>
            </p:nvGrpSpPr>
            <p:grpSpPr>
              <a:xfrm>
                <a:off x="1695948" y="2823257"/>
                <a:ext cx="914400" cy="914400"/>
                <a:chOff x="1695948" y="2823257"/>
                <a:chExt cx="914400" cy="91440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A6737F9-A274-6773-2885-EDE3F064DB6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1974" y="2890039"/>
                  <a:ext cx="780836" cy="7808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9" name="Graphic 18" descr="Thermometer with solid fill">
                  <a:extLst>
                    <a:ext uri="{FF2B5EF4-FFF2-40B4-BE49-F238E27FC236}">
                      <a16:creationId xmlns:a16="http://schemas.microsoft.com/office/drawing/2014/main" id="{FC111807-F99E-FB16-8687-AE44C1CB3F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5948" y="2823257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3248D83-4947-1AE5-9B77-08D301D70AD0}"/>
                  </a:ext>
                </a:extLst>
              </p:cNvPr>
              <p:cNvGrpSpPr/>
              <p:nvPr/>
            </p:nvGrpSpPr>
            <p:grpSpPr>
              <a:xfrm>
                <a:off x="3942302" y="5676714"/>
                <a:ext cx="914400" cy="914400"/>
                <a:chOff x="1660269" y="5674068"/>
                <a:chExt cx="914400" cy="914400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BA1D85D-1834-B4ED-51AA-BD0EDB464AD6}"/>
                    </a:ext>
                  </a:extLst>
                </p:cNvPr>
                <p:cNvSpPr/>
                <p:nvPr/>
              </p:nvSpPr>
              <p:spPr>
                <a:xfrm>
                  <a:off x="1727051" y="5740850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7" name="Graphic 16" descr="Clock with solid fill">
                  <a:extLst>
                    <a:ext uri="{FF2B5EF4-FFF2-40B4-BE49-F238E27FC236}">
                      <a16:creationId xmlns:a16="http://schemas.microsoft.com/office/drawing/2014/main" id="{F20E4CAB-E869-9493-6E68-8CCF4EFA55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0269" y="56740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8AF1FF1-B80E-A014-5391-E5C361630999}"/>
                  </a:ext>
                </a:extLst>
              </p:cNvPr>
              <p:cNvGrpSpPr/>
              <p:nvPr/>
            </p:nvGrpSpPr>
            <p:grpSpPr>
              <a:xfrm>
                <a:off x="7393762" y="462854"/>
                <a:ext cx="914400" cy="914400"/>
                <a:chOff x="4437146" y="936489"/>
                <a:chExt cx="914400" cy="91440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6F245D9-2F0B-ED34-EDD2-6C5EA23E07C9}"/>
                    </a:ext>
                  </a:extLst>
                </p:cNvPr>
                <p:cNvSpPr/>
                <p:nvPr/>
              </p:nvSpPr>
              <p:spPr>
                <a:xfrm>
                  <a:off x="4503928" y="1003271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5" name="Graphic 14" descr="Daily calendar with solid fill">
                  <a:extLst>
                    <a:ext uri="{FF2B5EF4-FFF2-40B4-BE49-F238E27FC236}">
                      <a16:creationId xmlns:a16="http://schemas.microsoft.com/office/drawing/2014/main" id="{E9ABFA62-09ED-FD76-AC47-4977C9FF49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7146" y="936489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Modeling </a:t>
            </a:r>
            <a:r>
              <a:rPr lang="en-CA" i="1" dirty="0"/>
              <a:t>how often </a:t>
            </a:r>
            <a:r>
              <a:rPr lang="en-CA" dirty="0"/>
              <a:t>boreal caribou move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68AE4E-B4DF-A035-EADF-05A37F73697B}"/>
              </a:ext>
            </a:extLst>
          </p:cNvPr>
          <p:cNvSpPr/>
          <p:nvPr/>
        </p:nvSpPr>
        <p:spPr>
          <a:xfrm rot="20324383">
            <a:off x="2301779" y="1207554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E8C2D2-D05F-16D2-8FE9-1CD44AB5E672}"/>
              </a:ext>
            </a:extLst>
          </p:cNvPr>
          <p:cNvSpPr/>
          <p:nvPr/>
        </p:nvSpPr>
        <p:spPr>
          <a:xfrm rot="2994851">
            <a:off x="7773199" y="1913871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10A742-0F2B-4098-B9A6-7AF6DFC89916}"/>
              </a:ext>
            </a:extLst>
          </p:cNvPr>
          <p:cNvSpPr/>
          <p:nvPr/>
        </p:nvSpPr>
        <p:spPr>
          <a:xfrm>
            <a:off x="7006861" y="292003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E78FC-1D9D-85E3-65BA-FE67F3780626}"/>
              </a:ext>
            </a:extLst>
          </p:cNvPr>
          <p:cNvSpPr/>
          <p:nvPr/>
        </p:nvSpPr>
        <p:spPr>
          <a:xfrm>
            <a:off x="3737967" y="5521299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010D3E-36FF-F675-0692-16CA8CA21387}"/>
              </a:ext>
            </a:extLst>
          </p:cNvPr>
          <p:cNvSpPr/>
          <p:nvPr/>
        </p:nvSpPr>
        <p:spPr>
          <a:xfrm rot="20324383">
            <a:off x="4831346" y="4749589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F55DE2-027D-A9C4-EBE3-3B025A590850}"/>
              </a:ext>
            </a:extLst>
          </p:cNvPr>
          <p:cNvSpPr/>
          <p:nvPr/>
        </p:nvSpPr>
        <p:spPr>
          <a:xfrm rot="2994851">
            <a:off x="2030790" y="4299052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741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29A54-8BC7-8BDB-9561-9B700EE30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8369-4135-7346-FB9E-2BA31772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B972C5-3841-C183-389B-76B6CD028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Caribou move more often at warmer temperatures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20498-B256-30D1-0D65-3E9A6564A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3" y="1006464"/>
            <a:ext cx="9144013" cy="54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04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29765-9031-1215-2855-FD1894712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8C817-8061-DAC4-C3CE-D5605E092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A2D00F-2821-D781-C946-D75A6C9E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Boreal caribou will be moving a more often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913E63-ADF0-E567-5B78-ECC957931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2" y="937511"/>
            <a:ext cx="9144015" cy="54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8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BBD-F0A5-0068-27D8-47934FBA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B984-4046-BE05-BDF3-657350AF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How does temperature affect</a:t>
            </a:r>
            <a:br>
              <a:rPr lang="en-CA" sz="4000" i="1" dirty="0"/>
            </a:br>
            <a:r>
              <a:rPr lang="en-CA" sz="4000" i="1" dirty="0"/>
              <a:t>how fast boreal caribou move?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1ABF5-98CA-C617-390E-E773D754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2040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49DA-99E5-7BC1-3F40-FB13618CD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5DEF33F-9EDD-B4F1-E4BC-F2CDE29BE9CA}"/>
              </a:ext>
            </a:extLst>
          </p:cNvPr>
          <p:cNvGrpSpPr/>
          <p:nvPr/>
        </p:nvGrpSpPr>
        <p:grpSpPr>
          <a:xfrm>
            <a:off x="1148862" y="261816"/>
            <a:ext cx="9894276" cy="6596183"/>
            <a:chOff x="1148862" y="261816"/>
            <a:chExt cx="9894276" cy="65961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A97BE3-0B6B-6458-8D4C-52ABC5252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8862" y="261816"/>
              <a:ext cx="9894276" cy="6596183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90FF17D-CDC4-653D-6331-3DA957F81BF0}"/>
                </a:ext>
              </a:extLst>
            </p:cNvPr>
            <p:cNvGrpSpPr/>
            <p:nvPr/>
          </p:nvGrpSpPr>
          <p:grpSpPr>
            <a:xfrm>
              <a:off x="1695948" y="462854"/>
              <a:ext cx="6612214" cy="6128260"/>
              <a:chOff x="1695948" y="462854"/>
              <a:chExt cx="6612214" cy="612826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7D5A915-2FB7-C078-46AA-E9616C822E52}"/>
                  </a:ext>
                </a:extLst>
              </p:cNvPr>
              <p:cNvGrpSpPr/>
              <p:nvPr/>
            </p:nvGrpSpPr>
            <p:grpSpPr>
              <a:xfrm>
                <a:off x="1695948" y="2823257"/>
                <a:ext cx="914400" cy="914400"/>
                <a:chOff x="1695948" y="2823257"/>
                <a:chExt cx="914400" cy="91440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6AD34D17-1346-11A1-0D1E-4A48E602AB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1974" y="2890039"/>
                  <a:ext cx="780836" cy="7808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5" name="Graphic 14" descr="Thermometer with solid fill">
                  <a:extLst>
                    <a:ext uri="{FF2B5EF4-FFF2-40B4-BE49-F238E27FC236}">
                      <a16:creationId xmlns:a16="http://schemas.microsoft.com/office/drawing/2014/main" id="{19862A8E-2922-5574-163D-2863B71B2D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5948" y="2823257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58AC617-E53C-F2E0-F94F-0103245A3843}"/>
                  </a:ext>
                </a:extLst>
              </p:cNvPr>
              <p:cNvGrpSpPr/>
              <p:nvPr/>
            </p:nvGrpSpPr>
            <p:grpSpPr>
              <a:xfrm>
                <a:off x="3942302" y="5676714"/>
                <a:ext cx="914400" cy="914400"/>
                <a:chOff x="1660269" y="5674068"/>
                <a:chExt cx="914400" cy="914400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4A945ABF-D2DD-32D4-9DFB-2DD39A7DCE31}"/>
                    </a:ext>
                  </a:extLst>
                </p:cNvPr>
                <p:cNvSpPr/>
                <p:nvPr/>
              </p:nvSpPr>
              <p:spPr>
                <a:xfrm>
                  <a:off x="1727051" y="5740850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2" name="Graphic 21" descr="Clock with solid fill">
                  <a:extLst>
                    <a:ext uri="{FF2B5EF4-FFF2-40B4-BE49-F238E27FC236}">
                      <a16:creationId xmlns:a16="http://schemas.microsoft.com/office/drawing/2014/main" id="{EBAC4BBF-B820-F09C-996E-CE479F41C4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0269" y="56740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08E3793-6077-4125-AF68-384BA2C4D988}"/>
                  </a:ext>
                </a:extLst>
              </p:cNvPr>
              <p:cNvGrpSpPr/>
              <p:nvPr/>
            </p:nvGrpSpPr>
            <p:grpSpPr>
              <a:xfrm>
                <a:off x="7393762" y="462854"/>
                <a:ext cx="914400" cy="914400"/>
                <a:chOff x="4437146" y="936489"/>
                <a:chExt cx="914400" cy="9144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54A53B4-B3CC-9D2D-FF1E-F1D7160C708F}"/>
                    </a:ext>
                  </a:extLst>
                </p:cNvPr>
                <p:cNvSpPr/>
                <p:nvPr/>
              </p:nvSpPr>
              <p:spPr>
                <a:xfrm>
                  <a:off x="4503928" y="1003271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0" name="Graphic 19" descr="Daily calendar with solid fill">
                  <a:extLst>
                    <a:ext uri="{FF2B5EF4-FFF2-40B4-BE49-F238E27FC236}">
                      <a16:creationId xmlns:a16="http://schemas.microsoft.com/office/drawing/2014/main" id="{D8CA866F-29AA-84F5-F0DD-E6AA40FD0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7146" y="936489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9407A-A5AA-9028-4157-18203224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16A970-09E4-1578-56D1-168BA02C7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Modeling </a:t>
            </a:r>
            <a:r>
              <a:rPr lang="en-CA" i="1" dirty="0"/>
              <a:t>how fast</a:t>
            </a:r>
            <a:r>
              <a:rPr lang="en-CA" dirty="0"/>
              <a:t> boreal caribou move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9D18B3-1FEE-91D7-48D7-3A8D7635D5ED}"/>
              </a:ext>
            </a:extLst>
          </p:cNvPr>
          <p:cNvSpPr/>
          <p:nvPr/>
        </p:nvSpPr>
        <p:spPr>
          <a:xfrm rot="20324383">
            <a:off x="2301779" y="1207554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FCDCDB-BD7A-F57D-3E84-90F7613995D1}"/>
              </a:ext>
            </a:extLst>
          </p:cNvPr>
          <p:cNvSpPr/>
          <p:nvPr/>
        </p:nvSpPr>
        <p:spPr>
          <a:xfrm rot="2994851">
            <a:off x="7773199" y="1913871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CD5366-B0BD-2C2B-6B43-46118A24D1F4}"/>
              </a:ext>
            </a:extLst>
          </p:cNvPr>
          <p:cNvSpPr/>
          <p:nvPr/>
        </p:nvSpPr>
        <p:spPr>
          <a:xfrm>
            <a:off x="7006861" y="292003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FE97B6-01E2-4B4C-6E6A-7CB70F444756}"/>
              </a:ext>
            </a:extLst>
          </p:cNvPr>
          <p:cNvSpPr/>
          <p:nvPr/>
        </p:nvSpPr>
        <p:spPr>
          <a:xfrm>
            <a:off x="3737967" y="5521299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7AED47-1BC4-0AE7-328E-6895F96C77F9}"/>
              </a:ext>
            </a:extLst>
          </p:cNvPr>
          <p:cNvSpPr/>
          <p:nvPr/>
        </p:nvSpPr>
        <p:spPr>
          <a:xfrm rot="20324383">
            <a:off x="4831346" y="4749589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D66188-A1FA-1FAF-58FF-EDD5F3BF1E1B}"/>
              </a:ext>
            </a:extLst>
          </p:cNvPr>
          <p:cNvSpPr/>
          <p:nvPr/>
        </p:nvSpPr>
        <p:spPr>
          <a:xfrm rot="2994851">
            <a:off x="2030790" y="4299052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09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5B0EF-FD3E-71B1-2768-F34801119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32E4E-300D-6969-D981-B7B1D9CE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FD8780-B530-F3DD-17D5-D27675C4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Temperature does not affect speed much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8CDEE-22CA-F709-09AA-376FF642F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3" y="941369"/>
            <a:ext cx="9144013" cy="54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8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DE328-2CC1-C343-9F7F-3F65140C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56EA7-BE4E-A7D7-3D16-3077E35F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Placing things on a map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C3346-9141-661D-7AD6-3883370F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3603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29765-9031-1215-2855-FD1894712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8C817-8061-DAC4-C3CE-D5605E092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A2D00F-2821-D781-C946-D75A6C9E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Boreal caribou will be moving a bit slower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913E63-ADF0-E567-5B78-ECC957931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3" y="937511"/>
            <a:ext cx="9144013" cy="54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8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BBD-F0A5-0068-27D8-47934FBA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B984-4046-BE05-BDF3-657350AF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How does temperature affect</a:t>
            </a:r>
            <a:br>
              <a:rPr lang="en-CA" sz="4000" i="1" dirty="0"/>
            </a:br>
            <a:r>
              <a:rPr lang="en-CA" sz="4000" i="1" dirty="0"/>
              <a:t>how far boreal caribou travel?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1ABF5-98CA-C617-390E-E773D754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2464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5B0EF-FD3E-71B1-2768-F34801119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32E4E-300D-6969-D981-B7B1D9CE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FD8780-B530-F3DD-17D5-D27675C4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Calculating distance travelled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DA41B0-D74C-43AC-9FF8-57F35016945A}"/>
              </a:ext>
            </a:extLst>
          </p:cNvPr>
          <p:cNvGrpSpPr/>
          <p:nvPr/>
        </p:nvGrpSpPr>
        <p:grpSpPr>
          <a:xfrm>
            <a:off x="239518" y="1413605"/>
            <a:ext cx="11853241" cy="3309061"/>
            <a:chOff x="239518" y="1174617"/>
            <a:chExt cx="11853241" cy="330906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itle 1">
                  <a:extLst>
                    <a:ext uri="{FF2B5EF4-FFF2-40B4-BE49-F238E27FC236}">
                      <a16:creationId xmlns:a16="http://schemas.microsoft.com/office/drawing/2014/main" id="{F2E9BBCD-1BD2-575C-B749-DA288563AEA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7557" y="1174617"/>
                  <a:ext cx="10515600" cy="302850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2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/>
                          <m:t>×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2" name="Title 1">
                  <a:extLst>
                    <a:ext uri="{FF2B5EF4-FFF2-40B4-BE49-F238E27FC236}">
                      <a16:creationId xmlns:a16="http://schemas.microsoft.com/office/drawing/2014/main" id="{F2E9BBCD-1BD2-575C-B749-DA288563A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557" y="1174617"/>
                  <a:ext cx="10515600" cy="302850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296F7D-78C3-0513-1E65-91FA4EDD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9518" y="1189766"/>
              <a:ext cx="5489854" cy="32939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118179-8731-639E-5228-A1597120E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02905" y="1189766"/>
              <a:ext cx="5489854" cy="3293912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BD37B8D8-56A7-E8A0-3FF4-CB4E6842EA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690" y="5138301"/>
                <a:ext cx="11925305" cy="80011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𝑚𝑜𝑣𝑖𝑛𝑔</m:t>
                        </m:r>
                      </m:e>
                    </m:d>
                  </m:oMath>
                </a14:m>
                <a:r>
                  <a:rPr lang="en-US" sz="3600" dirty="0"/>
                  <a:t>             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3600" dirty="0"/>
                  <a:t>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𝑠𝑝𝑒𝑒𝑑</m:t>
                        </m:r>
                      </m:e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𝑚𝑜𝑣𝑖𝑛𝑔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Δt</m:t>
                    </m:r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BD37B8D8-56A7-E8A0-3FF4-CB4E6842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0" y="5138301"/>
                <a:ext cx="11925305" cy="8001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692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5B0EF-FD3E-71B1-2768-F34801119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32E4E-300D-6969-D981-B7B1D9CE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FD8780-B530-F3DD-17D5-D27675C4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Caribou travel further at warmer temperatures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8CDEE-22CA-F709-09AA-376FF642F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3" y="941369"/>
            <a:ext cx="9144013" cy="54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8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29765-9031-1215-2855-FD1894712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8C817-8061-DAC4-C3CE-D5605E092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A2D00F-2821-D781-C946-D75A6C9E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Boreal caribou will travel a bit more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913E63-ADF0-E567-5B78-ECC957931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3" y="937511"/>
            <a:ext cx="9144013" cy="548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38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ABDF-54C3-6126-4964-6685B53DD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AC5F4-01B0-2F50-46F4-FF88EE72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02059" cy="2852737"/>
          </a:xfrm>
        </p:spPr>
        <p:txBody>
          <a:bodyPr/>
          <a:lstStyle/>
          <a:p>
            <a:r>
              <a:rPr lang="en-CA" dirty="0"/>
              <a:t>Temperature </a:t>
            </a:r>
            <a:r>
              <a:rPr lang="en-CA"/>
              <a:t>and habitat selection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D5480-3FD2-1B05-78FC-CAB2989A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4121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632B2-0D48-C1C2-1B5D-43E794E2E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D218D4A-6A45-7ABB-D7E3-ED71FED0EE83}"/>
              </a:ext>
            </a:extLst>
          </p:cNvPr>
          <p:cNvGrpSpPr/>
          <p:nvPr/>
        </p:nvGrpSpPr>
        <p:grpSpPr>
          <a:xfrm>
            <a:off x="1110117" y="261816"/>
            <a:ext cx="9894276" cy="6596184"/>
            <a:chOff x="1110117" y="261816"/>
            <a:chExt cx="9894276" cy="659618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1F8FFDB-2EB6-3731-E03D-D83BEA95F785}"/>
                </a:ext>
              </a:extLst>
            </p:cNvPr>
            <p:cNvGrpSpPr/>
            <p:nvPr/>
          </p:nvGrpSpPr>
          <p:grpSpPr>
            <a:xfrm>
              <a:off x="1110117" y="261816"/>
              <a:ext cx="9894276" cy="6596184"/>
              <a:chOff x="1110117" y="261816"/>
              <a:chExt cx="9894276" cy="659618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761E577-F6EB-4210-6093-61B838FD9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10117" y="261816"/>
                <a:ext cx="9894276" cy="6596184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714F3F8-B962-849C-68ED-D247B3344CD9}"/>
                  </a:ext>
                </a:extLst>
              </p:cNvPr>
              <p:cNvGrpSpPr/>
              <p:nvPr/>
            </p:nvGrpSpPr>
            <p:grpSpPr>
              <a:xfrm>
                <a:off x="2432662" y="988889"/>
                <a:ext cx="914400" cy="914400"/>
                <a:chOff x="896675" y="1014574"/>
                <a:chExt cx="914400" cy="91440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C160C82-9B4F-B8DC-C875-0300BEF81920}"/>
                    </a:ext>
                  </a:extLst>
                </p:cNvPr>
                <p:cNvSpPr/>
                <p:nvPr/>
              </p:nvSpPr>
              <p:spPr>
                <a:xfrm>
                  <a:off x="954510" y="1081356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9" name="Graphic 8" descr="Fir tree with solid fill">
                  <a:extLst>
                    <a:ext uri="{FF2B5EF4-FFF2-40B4-BE49-F238E27FC236}">
                      <a16:creationId xmlns:a16="http://schemas.microsoft.com/office/drawing/2014/main" id="{0128B94C-2FCA-7D44-162B-0BF62E5B5A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6675" y="101457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7209FB9-B932-01EC-BE5C-14C927F47A6A}"/>
                  </a:ext>
                </a:extLst>
              </p:cNvPr>
              <p:cNvGrpSpPr/>
              <p:nvPr/>
            </p:nvGrpSpPr>
            <p:grpSpPr>
              <a:xfrm>
                <a:off x="8817936" y="5139647"/>
                <a:ext cx="914400" cy="914400"/>
                <a:chOff x="361079" y="1051968"/>
                <a:chExt cx="914400" cy="914400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C2F29FF6-673D-A22B-2C13-BCFA8CD023F3}"/>
                    </a:ext>
                  </a:extLst>
                </p:cNvPr>
                <p:cNvSpPr/>
                <p:nvPr/>
              </p:nvSpPr>
              <p:spPr>
                <a:xfrm>
                  <a:off x="439435" y="1122453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6" name="Graphic 15" descr="Water with solid fill">
                  <a:extLst>
                    <a:ext uri="{FF2B5EF4-FFF2-40B4-BE49-F238E27FC236}">
                      <a16:creationId xmlns:a16="http://schemas.microsoft.com/office/drawing/2014/main" id="{09DFAC22-776A-9E0E-37E5-E3DC0E0390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1079" y="10519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DDC711F-29EB-D38D-385B-FD642E0E5EF6}"/>
                  </a:ext>
                </a:extLst>
              </p:cNvPr>
              <p:cNvGrpSpPr/>
              <p:nvPr/>
            </p:nvGrpSpPr>
            <p:grpSpPr>
              <a:xfrm>
                <a:off x="5592083" y="3019991"/>
                <a:ext cx="986930" cy="986930"/>
                <a:chOff x="1888241" y="2565665"/>
                <a:chExt cx="986930" cy="98693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ECECB11-5456-D7A8-4B8E-B3640ED99453}"/>
                    </a:ext>
                  </a:extLst>
                </p:cNvPr>
                <p:cNvSpPr/>
                <p:nvPr/>
              </p:nvSpPr>
              <p:spPr>
                <a:xfrm>
                  <a:off x="1888241" y="2565665"/>
                  <a:ext cx="986930" cy="98693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8" name="Graphic 17" descr="Mountains with solid fill">
                  <a:extLst>
                    <a:ext uri="{FF2B5EF4-FFF2-40B4-BE49-F238E27FC236}">
                      <a16:creationId xmlns:a16="http://schemas.microsoft.com/office/drawing/2014/main" id="{7D69A3BE-5B6A-E42C-7119-3933D46F6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34958" y="2581382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CC91BE6-1169-8337-FED9-74149FD7D8F9}"/>
                </a:ext>
              </a:extLst>
            </p:cNvPr>
            <p:cNvGrpSpPr/>
            <p:nvPr/>
          </p:nvGrpSpPr>
          <p:grpSpPr>
            <a:xfrm>
              <a:off x="1651025" y="5674068"/>
              <a:ext cx="914400" cy="914400"/>
              <a:chOff x="-96752" y="4138903"/>
              <a:chExt cx="914400" cy="91440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4F5D855-0CE2-DB53-E6A0-2C2273C9D521}"/>
                  </a:ext>
                </a:extLst>
              </p:cNvPr>
              <p:cNvSpPr/>
              <p:nvPr/>
            </p:nvSpPr>
            <p:spPr>
              <a:xfrm>
                <a:off x="-20726" y="4205685"/>
                <a:ext cx="780836" cy="7808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5" name="Graphic 24" descr="Thermometer with solid fill">
                <a:extLst>
                  <a:ext uri="{FF2B5EF4-FFF2-40B4-BE49-F238E27FC236}">
                    <a16:creationId xmlns:a16="http://schemas.microsoft.com/office/drawing/2014/main" id="{00E921D9-4C0B-E271-F9CF-1F9D9B1FF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96752" y="413890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07716-E1F5-5ED6-9717-D8425493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D8170A-0FBD-0E29-AAA2-B2327D99D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Modeling </a:t>
            </a:r>
            <a:r>
              <a:rPr lang="en-CA" i="1" dirty="0"/>
              <a:t>where</a:t>
            </a:r>
            <a:r>
              <a:rPr lang="en-CA" dirty="0"/>
              <a:t> boreal caribou move: Resource Selection Function (RSF)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E4580-6D3D-CB86-49D5-4D165EAD3AF0}"/>
              </a:ext>
            </a:extLst>
          </p:cNvPr>
          <p:cNvSpPr/>
          <p:nvPr/>
        </p:nvSpPr>
        <p:spPr>
          <a:xfrm rot="587368">
            <a:off x="1167950" y="1895306"/>
            <a:ext cx="2296274" cy="497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81FCF-B3C2-EF73-213F-7B373DE151AE}"/>
              </a:ext>
            </a:extLst>
          </p:cNvPr>
          <p:cNvSpPr/>
          <p:nvPr/>
        </p:nvSpPr>
        <p:spPr>
          <a:xfrm rot="3234325">
            <a:off x="2333634" y="2547282"/>
            <a:ext cx="2296274" cy="497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E43D1E-F893-B272-24CE-13C3B597E023}"/>
              </a:ext>
            </a:extLst>
          </p:cNvPr>
          <p:cNvSpPr/>
          <p:nvPr/>
        </p:nvSpPr>
        <p:spPr>
          <a:xfrm rot="5145359">
            <a:off x="5152127" y="3564411"/>
            <a:ext cx="2296274" cy="497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53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4ED2E2F-7C6E-2055-C8E8-4EFD04435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32" y="74907"/>
            <a:ext cx="4830767" cy="48307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23ED3E3-309E-56AC-5E88-4079387B6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1849" y="2239629"/>
            <a:ext cx="4830767" cy="48307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93139F-DB90-F351-ABC3-B0D704DB8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7669" y="0"/>
            <a:ext cx="4830767" cy="483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94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94B14-E9E1-74E1-E953-DD4438CA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B3B46-5F13-DB70-CA38-C830158B4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79B8D-3243-105D-0683-3D58EF355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3" y="1006464"/>
            <a:ext cx="9144012" cy="548640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1489C3A-F89A-689A-084B-CB7AD731E17E}"/>
              </a:ext>
            </a:extLst>
          </p:cNvPr>
          <p:cNvGrpSpPr/>
          <p:nvPr/>
        </p:nvGrpSpPr>
        <p:grpSpPr>
          <a:xfrm>
            <a:off x="10668006" y="1064871"/>
            <a:ext cx="1346516" cy="4971331"/>
            <a:chOff x="10668006" y="1064871"/>
            <a:chExt cx="1346516" cy="4971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EC8306-0C99-7207-8CEE-A82FA71C2B3F}"/>
                </a:ext>
              </a:extLst>
            </p:cNvPr>
            <p:cNvSpPr txBox="1"/>
            <p:nvPr/>
          </p:nvSpPr>
          <p:spPr>
            <a:xfrm>
              <a:off x="10698866" y="1064871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7B5C23-E832-BA59-FCEA-29D0D03D0D0E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</p:grpSp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49A6E3F7-EC1D-3215-33CB-ABA00F50F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106" y="6206374"/>
            <a:ext cx="572996" cy="572996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1FF3D5E-FCBF-7E1F-45A7-B7194ED77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Boreal caribou prefer intermediate forest cover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5E1F7E-AB30-68EB-75C0-2079B9FD5FDB}"/>
              </a:ext>
            </a:extLst>
          </p:cNvPr>
          <p:cNvSpPr/>
          <p:nvPr/>
        </p:nvSpPr>
        <p:spPr>
          <a:xfrm rot="16200000">
            <a:off x="-841657" y="3097816"/>
            <a:ext cx="4963914" cy="7812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974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05AC5-F487-9E19-0856-D7D09FF2D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AD836-559D-2592-9A31-B810F74D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45C81E-C2B6-B0B2-82C7-EE056D66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Boreal caribou prefer intermediate forest cover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9A74A3-5FB6-6DF4-2C45-7CF71F2C0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3" y="1006464"/>
            <a:ext cx="9144012" cy="548640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86D53E6-DEBA-B8AA-6668-9B7B63EADBC5}"/>
              </a:ext>
            </a:extLst>
          </p:cNvPr>
          <p:cNvGrpSpPr/>
          <p:nvPr/>
        </p:nvGrpSpPr>
        <p:grpSpPr>
          <a:xfrm>
            <a:off x="10668006" y="1064871"/>
            <a:ext cx="1346516" cy="4971331"/>
            <a:chOff x="10668006" y="1064871"/>
            <a:chExt cx="1346516" cy="4971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E6BA64-F0AB-8E35-944C-859801FF6C8A}"/>
                </a:ext>
              </a:extLst>
            </p:cNvPr>
            <p:cNvSpPr txBox="1"/>
            <p:nvPr/>
          </p:nvSpPr>
          <p:spPr>
            <a:xfrm>
              <a:off x="10698866" y="1064871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25C401-CF2D-EEB7-4B4D-6F26924D5821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</p:grpSp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EB23DD0D-50DA-C91F-72B8-F8FF0AABC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106" y="6206374"/>
            <a:ext cx="572996" cy="57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2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8004A-03D1-0A90-9C22-2A676965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81E48-208D-2141-1D0B-FFDA3444A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1422" y="0"/>
            <a:ext cx="8129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17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F88DB-A891-1485-AF39-EE394B1B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08194-6438-0324-A153-4768D2C4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BB8155-1C10-FD5A-AA95-DA8CFA82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Boreal caribou prefer lower elevations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ACA6AA-66A9-D1B9-79B0-B32A436FE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3" y="1006464"/>
            <a:ext cx="9144012" cy="54864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71E63-FDCF-3525-AE13-A078FAD57B66}"/>
              </a:ext>
            </a:extLst>
          </p:cNvPr>
          <p:cNvGrpSpPr/>
          <p:nvPr/>
        </p:nvGrpSpPr>
        <p:grpSpPr>
          <a:xfrm>
            <a:off x="10668006" y="1064871"/>
            <a:ext cx="1346516" cy="4971331"/>
            <a:chOff x="10668006" y="1064871"/>
            <a:chExt cx="1346516" cy="4971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5546E0-E084-1492-2093-A514196F777B}"/>
                </a:ext>
              </a:extLst>
            </p:cNvPr>
            <p:cNvSpPr txBox="1"/>
            <p:nvPr/>
          </p:nvSpPr>
          <p:spPr>
            <a:xfrm>
              <a:off x="10698866" y="1064871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80E317-0B63-433E-A554-D8EF7875EA24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</p:grpSp>
      <p:pic>
        <p:nvPicPr>
          <p:cNvPr id="16" name="Graphic 15" descr="Mountains with solid fill">
            <a:extLst>
              <a:ext uri="{FF2B5EF4-FFF2-40B4-BE49-F238E27FC236}">
                <a16:creationId xmlns:a16="http://schemas.microsoft.com/office/drawing/2014/main" id="{95F48181-421B-C8D5-62BE-F55F2194D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3856" y="59030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39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63C4-B789-97B8-261A-ABB7E99FD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C8B39-3AA0-30C2-74CC-9F95A760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31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A48F85-F726-5044-30C0-94313DC5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Boreal caribou prefer being near water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DDD6C-C527-D201-3702-E669A997F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3" y="1006464"/>
            <a:ext cx="9144012" cy="548640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0D79F66-CF2C-6DEE-621D-69D768E35ED7}"/>
              </a:ext>
            </a:extLst>
          </p:cNvPr>
          <p:cNvGrpSpPr/>
          <p:nvPr/>
        </p:nvGrpSpPr>
        <p:grpSpPr>
          <a:xfrm>
            <a:off x="10668006" y="1064871"/>
            <a:ext cx="1346516" cy="4971331"/>
            <a:chOff x="10668006" y="1064871"/>
            <a:chExt cx="1346516" cy="4971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E861AF-86F1-0221-8138-56F42A42DEC6}"/>
                </a:ext>
              </a:extLst>
            </p:cNvPr>
            <p:cNvSpPr txBox="1"/>
            <p:nvPr/>
          </p:nvSpPr>
          <p:spPr>
            <a:xfrm>
              <a:off x="10698866" y="1064871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7D78D4-0202-1FBA-75F1-65BB227EC222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</p:grpSp>
      <p:pic>
        <p:nvPicPr>
          <p:cNvPr id="14" name="Graphic 13" descr="Water with solid fill">
            <a:extLst>
              <a:ext uri="{FF2B5EF4-FFF2-40B4-BE49-F238E27FC236}">
                <a16:creationId xmlns:a16="http://schemas.microsoft.com/office/drawing/2014/main" id="{C537EFAA-967C-0E20-0073-7C618869A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5402" y="6188312"/>
            <a:ext cx="403142" cy="40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15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53B55-61B7-6B23-7FFB-FCD40658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B0C52-DE36-593C-2798-F096997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7F2BDD-BBD2-61B7-A0B7-0A7F9AB74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Forest preference is weaker at warmer temperatures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7A96B6-0F01-BA00-06DB-B21E2A32B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855" y="1628765"/>
            <a:ext cx="11818290" cy="4727315"/>
          </a:xfrm>
          <a:prstGeom prst="rect">
            <a:avLst/>
          </a:prstGeom>
        </p:spPr>
      </p:pic>
      <p:pic>
        <p:nvPicPr>
          <p:cNvPr id="17" name="Graphic 16" descr="Fir tree with solid fill">
            <a:extLst>
              <a:ext uri="{FF2B5EF4-FFF2-40B4-BE49-F238E27FC236}">
                <a16:creationId xmlns:a16="http://schemas.microsoft.com/office/drawing/2014/main" id="{741858A8-A874-0623-0A01-7F1E5275E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8863" y="6091207"/>
            <a:ext cx="353710" cy="353710"/>
          </a:xfrm>
          <a:prstGeom prst="rect">
            <a:avLst/>
          </a:prstGeom>
        </p:spPr>
      </p:pic>
      <p:pic>
        <p:nvPicPr>
          <p:cNvPr id="18" name="Graphic 17" descr="Fir tree with solid fill">
            <a:extLst>
              <a:ext uri="{FF2B5EF4-FFF2-40B4-BE49-F238E27FC236}">
                <a16:creationId xmlns:a16="http://schemas.microsoft.com/office/drawing/2014/main" id="{174A578A-DD7A-2121-B1FE-36AB381F0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7576" y="6091207"/>
            <a:ext cx="353710" cy="353710"/>
          </a:xfrm>
          <a:prstGeom prst="rect">
            <a:avLst/>
          </a:prstGeom>
        </p:spPr>
      </p:pic>
      <p:pic>
        <p:nvPicPr>
          <p:cNvPr id="19" name="Graphic 18" descr="Fir tree with solid fill">
            <a:extLst>
              <a:ext uri="{FF2B5EF4-FFF2-40B4-BE49-F238E27FC236}">
                <a16:creationId xmlns:a16="http://schemas.microsoft.com/office/drawing/2014/main" id="{D5FDB81E-F24E-6C0E-471C-D1845AA65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8442" y="6091207"/>
            <a:ext cx="353710" cy="35371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B29A2DB-15B8-26C3-B494-47C3161D420B}"/>
              </a:ext>
            </a:extLst>
          </p:cNvPr>
          <p:cNvGrpSpPr/>
          <p:nvPr/>
        </p:nvGrpSpPr>
        <p:grpSpPr>
          <a:xfrm>
            <a:off x="2088759" y="830486"/>
            <a:ext cx="8446132" cy="920683"/>
            <a:chOff x="2088759" y="830486"/>
            <a:chExt cx="8446132" cy="920683"/>
          </a:xfrm>
        </p:grpSpPr>
        <p:pic>
          <p:nvPicPr>
            <p:cNvPr id="21" name="Graphic 20" descr="Dim (Medium Sun) with solid fill">
              <a:extLst>
                <a:ext uri="{FF2B5EF4-FFF2-40B4-BE49-F238E27FC236}">
                  <a16:creationId xmlns:a16="http://schemas.microsoft.com/office/drawing/2014/main" id="{011B8B28-9C6E-F0CA-A581-DC2257EB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20491" y="830486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Snowflake with solid fill">
              <a:extLst>
                <a:ext uri="{FF2B5EF4-FFF2-40B4-BE49-F238E27FC236}">
                  <a16:creationId xmlns:a16="http://schemas.microsoft.com/office/drawing/2014/main" id="{262B60FF-F6DC-BF1B-C002-F7FD07758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88759" y="83676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3923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1C6FE-6219-E6CB-C33E-93B6E9AD8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E2057-6412-1922-0B7A-C188941B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33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5FEFA7-5F2B-AFFF-3EAB-037D9B46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Elevation preference is weaker at warmer temperatures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10B556-BE51-56FD-2A07-31AD17C23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109" y="1628496"/>
            <a:ext cx="11792825" cy="4717130"/>
          </a:xfrm>
          <a:prstGeom prst="rect">
            <a:avLst/>
          </a:prstGeom>
        </p:spPr>
      </p:pic>
      <p:pic>
        <p:nvPicPr>
          <p:cNvPr id="2" name="Graphic 1" descr="Mountains with solid fill">
            <a:extLst>
              <a:ext uri="{FF2B5EF4-FFF2-40B4-BE49-F238E27FC236}">
                <a16:creationId xmlns:a16="http://schemas.microsoft.com/office/drawing/2014/main" id="{8E6942F4-A3BB-FABB-1BFF-A9BEA92D4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3817" y="5889832"/>
            <a:ext cx="554661" cy="554661"/>
          </a:xfrm>
          <a:prstGeom prst="rect">
            <a:avLst/>
          </a:prstGeom>
        </p:spPr>
      </p:pic>
      <p:pic>
        <p:nvPicPr>
          <p:cNvPr id="3" name="Graphic 2" descr="Mountains with solid fill">
            <a:extLst>
              <a:ext uri="{FF2B5EF4-FFF2-40B4-BE49-F238E27FC236}">
                <a16:creationId xmlns:a16="http://schemas.microsoft.com/office/drawing/2014/main" id="{8866CF69-0074-45EA-EB53-6058D5D9A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3524" y="5889832"/>
            <a:ext cx="554661" cy="554661"/>
          </a:xfrm>
          <a:prstGeom prst="rect">
            <a:avLst/>
          </a:prstGeom>
        </p:spPr>
      </p:pic>
      <p:pic>
        <p:nvPicPr>
          <p:cNvPr id="7" name="Graphic 6" descr="Mountains with solid fill">
            <a:extLst>
              <a:ext uri="{FF2B5EF4-FFF2-40B4-BE49-F238E27FC236}">
                <a16:creationId xmlns:a16="http://schemas.microsoft.com/office/drawing/2014/main" id="{4C66E3C5-BE31-52EA-1968-6F2DEAA8A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03231" y="5889832"/>
            <a:ext cx="554661" cy="55466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983D40E-25F4-6158-91D1-A788DEEA3FBC}"/>
              </a:ext>
            </a:extLst>
          </p:cNvPr>
          <p:cNvGrpSpPr/>
          <p:nvPr/>
        </p:nvGrpSpPr>
        <p:grpSpPr>
          <a:xfrm>
            <a:off x="2088759" y="830486"/>
            <a:ext cx="8446132" cy="920683"/>
            <a:chOff x="2088759" y="830486"/>
            <a:chExt cx="8446132" cy="920683"/>
          </a:xfrm>
        </p:grpSpPr>
        <p:pic>
          <p:nvPicPr>
            <p:cNvPr id="9" name="Graphic 8" descr="Dim (Medium Sun) with solid fill">
              <a:extLst>
                <a:ext uri="{FF2B5EF4-FFF2-40B4-BE49-F238E27FC236}">
                  <a16:creationId xmlns:a16="http://schemas.microsoft.com/office/drawing/2014/main" id="{9DC85CA3-0CA0-1761-B537-CA32D70C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20491" y="830486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Snowflake with solid fill">
              <a:extLst>
                <a:ext uri="{FF2B5EF4-FFF2-40B4-BE49-F238E27FC236}">
                  <a16:creationId xmlns:a16="http://schemas.microsoft.com/office/drawing/2014/main" id="{4CA38DA6-9251-5950-8AB4-256799B9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88759" y="83676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036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DC667-8930-764C-70C3-920573C51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B7D06-15A1-158E-F1FE-94FE603B5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DAAA4B-54B6-69B4-7AB3-E5C7A9EA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Boreal caribou stay closer to water at warmer temperatures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DA5559-C6D9-7BCA-6B23-0BC25BF2C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587" y="1628496"/>
            <a:ext cx="11792825" cy="4717130"/>
          </a:xfrm>
          <a:prstGeom prst="rect">
            <a:avLst/>
          </a:prstGeom>
        </p:spPr>
      </p:pic>
      <p:pic>
        <p:nvPicPr>
          <p:cNvPr id="3" name="Graphic 2" descr="Water with solid fill">
            <a:extLst>
              <a:ext uri="{FF2B5EF4-FFF2-40B4-BE49-F238E27FC236}">
                <a16:creationId xmlns:a16="http://schemas.microsoft.com/office/drawing/2014/main" id="{14569C7D-3C41-8876-C43C-3B78F84E2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229" y="6076420"/>
            <a:ext cx="403142" cy="403142"/>
          </a:xfrm>
          <a:prstGeom prst="rect">
            <a:avLst/>
          </a:prstGeom>
        </p:spPr>
      </p:pic>
      <p:pic>
        <p:nvPicPr>
          <p:cNvPr id="8" name="Graphic 7" descr="Water with solid fill">
            <a:extLst>
              <a:ext uri="{FF2B5EF4-FFF2-40B4-BE49-F238E27FC236}">
                <a16:creationId xmlns:a16="http://schemas.microsoft.com/office/drawing/2014/main" id="{2A424083-91C6-FB90-6DBB-94856CCDA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6363" y="6076420"/>
            <a:ext cx="403142" cy="403142"/>
          </a:xfrm>
          <a:prstGeom prst="rect">
            <a:avLst/>
          </a:prstGeom>
        </p:spPr>
      </p:pic>
      <p:pic>
        <p:nvPicPr>
          <p:cNvPr id="9" name="Graphic 8" descr="Water with solid fill">
            <a:extLst>
              <a:ext uri="{FF2B5EF4-FFF2-40B4-BE49-F238E27FC236}">
                <a16:creationId xmlns:a16="http://schemas.microsoft.com/office/drawing/2014/main" id="{902DB9A7-EF6A-F82A-758C-230D38F00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5497" y="6078269"/>
            <a:ext cx="403142" cy="4031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AD6E5F1-6B08-8C1F-100B-85BDC08D1ADA}"/>
              </a:ext>
            </a:extLst>
          </p:cNvPr>
          <p:cNvGrpSpPr/>
          <p:nvPr/>
        </p:nvGrpSpPr>
        <p:grpSpPr>
          <a:xfrm>
            <a:off x="2088759" y="830486"/>
            <a:ext cx="8446132" cy="920683"/>
            <a:chOff x="2088759" y="830486"/>
            <a:chExt cx="8446132" cy="920683"/>
          </a:xfrm>
        </p:grpSpPr>
        <p:pic>
          <p:nvPicPr>
            <p:cNvPr id="12" name="Graphic 11" descr="Dim (Medium Sun) with solid fill">
              <a:extLst>
                <a:ext uri="{FF2B5EF4-FFF2-40B4-BE49-F238E27FC236}">
                  <a16:creationId xmlns:a16="http://schemas.microsoft.com/office/drawing/2014/main" id="{756764EB-422A-021B-B83F-2264B2D6D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20491" y="830486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Snowflake with solid fill">
              <a:extLst>
                <a:ext uri="{FF2B5EF4-FFF2-40B4-BE49-F238E27FC236}">
                  <a16:creationId xmlns:a16="http://schemas.microsoft.com/office/drawing/2014/main" id="{1FD6ABD0-D219-6FFC-DE00-963BF068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88759" y="83676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7603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32B11-5443-6BDC-4D8C-93F3AD51C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EC413-5A2D-12A9-55A7-F44919B8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35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AF6F63-F918-2D35-E7BB-FC14DE87E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Predicting within the current range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62D17-C1DB-2BA2-2036-D2AD783F8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1006464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07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7355E-7DE4-059D-321C-53A83C29A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DA81B-64F6-6025-5FC8-62D72554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782ADB-1803-5E4F-0E30-E9E70C4DE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Habitat preference depends strongly on temperature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DD2E8-D7E4-3056-6F72-AABE937F3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760" y="728495"/>
            <a:ext cx="9838480" cy="590308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7315894-59EE-A464-8A06-89D8D5E83778}"/>
              </a:ext>
            </a:extLst>
          </p:cNvPr>
          <p:cNvGrpSpPr/>
          <p:nvPr/>
        </p:nvGrpSpPr>
        <p:grpSpPr>
          <a:xfrm>
            <a:off x="2181352" y="830486"/>
            <a:ext cx="8446132" cy="920683"/>
            <a:chOff x="2088759" y="830486"/>
            <a:chExt cx="8446132" cy="920683"/>
          </a:xfrm>
        </p:grpSpPr>
        <p:pic>
          <p:nvPicPr>
            <p:cNvPr id="9" name="Graphic 8" descr="Dim (Medium Sun) with solid fill">
              <a:extLst>
                <a:ext uri="{FF2B5EF4-FFF2-40B4-BE49-F238E27FC236}">
                  <a16:creationId xmlns:a16="http://schemas.microsoft.com/office/drawing/2014/main" id="{09D7D7C0-BBF3-FB90-E04F-6F17E53BE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20491" y="830486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Snowflake with solid fill">
              <a:extLst>
                <a:ext uri="{FF2B5EF4-FFF2-40B4-BE49-F238E27FC236}">
                  <a16:creationId xmlns:a16="http://schemas.microsoft.com/office/drawing/2014/main" id="{78638EAE-2D1F-0072-191D-49DFFB504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8759" y="83676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1426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0448-0C74-195A-4997-6A44A9B4C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A567-D1DE-E6E9-4F16-9638B459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3C0588-2009-F87B-42F1-9F021E04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Habitat quality will depend strongly on climate change scenario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6B7544-A2D5-7182-E43E-CCEAD414A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3" y="1006464"/>
            <a:ext cx="9144013" cy="548640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B8030F7-07D5-AD23-8B84-5B22F9782DF9}"/>
              </a:ext>
            </a:extLst>
          </p:cNvPr>
          <p:cNvGrpSpPr/>
          <p:nvPr/>
        </p:nvGrpSpPr>
        <p:grpSpPr>
          <a:xfrm>
            <a:off x="10668006" y="1578006"/>
            <a:ext cx="1346516" cy="4724408"/>
            <a:chOff x="10668006" y="1311794"/>
            <a:chExt cx="1346516" cy="47244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4C46A3-511B-96CB-9C85-B6955BEB4862}"/>
                </a:ext>
              </a:extLst>
            </p:cNvPr>
            <p:cNvSpPr txBox="1"/>
            <p:nvPr/>
          </p:nvSpPr>
          <p:spPr>
            <a:xfrm>
              <a:off x="10698866" y="1311794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0DA3A-83E9-5A3B-9A1F-DD2C18D214F9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446340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DCB5E-FACD-CE41-BECD-D4ACA142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D5D2F-E473-7F24-A9AE-A6E83299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38</a:t>
            </a:fld>
            <a:endParaRPr lang="en-CA" dirty="0"/>
          </a:p>
        </p:txBody>
      </p:sp>
      <p:pic>
        <p:nvPicPr>
          <p:cNvPr id="9" name="Picture 8" descr="A collage of different colors of the same color&#10;&#10;Description automatically generated">
            <a:extLst>
              <a:ext uri="{FF2B5EF4-FFF2-40B4-BE49-F238E27FC236}">
                <a16:creationId xmlns:a16="http://schemas.microsoft.com/office/drawing/2014/main" id="{58E791FA-2264-F385-C305-DC5AA424B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93513"/>
            <a:ext cx="10287000" cy="6858000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795812B2-ABE1-9BFB-E04C-9FF79D3EEC49}"/>
              </a:ext>
            </a:extLst>
          </p:cNvPr>
          <p:cNvSpPr/>
          <p:nvPr/>
        </p:nvSpPr>
        <p:spPr>
          <a:xfrm flipV="1">
            <a:off x="810764" y="4796120"/>
            <a:ext cx="1762068" cy="996812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rgbClr val="CCBB44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B47E5-1653-444A-5083-49AA293C2C79}"/>
              </a:ext>
            </a:extLst>
          </p:cNvPr>
          <p:cNvSpPr txBox="1"/>
          <p:nvPr/>
        </p:nvSpPr>
        <p:spPr>
          <a:xfrm>
            <a:off x="3273406" y="0"/>
            <a:ext cx="15583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accent1">
                    <a:lumMod val="75000"/>
                  </a:schemeClr>
                </a:solidFill>
              </a:rPr>
              <a:t>Best scenario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98A600-9C51-710B-26D6-AF9F1812D4DB}"/>
              </a:ext>
            </a:extLst>
          </p:cNvPr>
          <p:cNvSpPr txBox="1"/>
          <p:nvPr/>
        </p:nvSpPr>
        <p:spPr>
          <a:xfrm>
            <a:off x="3273406" y="3475756"/>
            <a:ext cx="15583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accent2"/>
                </a:solidFill>
              </a:rPr>
              <a:t>Bad scenario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4A7F2A-4543-D14B-EA9D-70BBE211CDE4}"/>
              </a:ext>
            </a:extLst>
          </p:cNvPr>
          <p:cNvSpPr txBox="1"/>
          <p:nvPr/>
        </p:nvSpPr>
        <p:spPr>
          <a:xfrm>
            <a:off x="7360228" y="0"/>
            <a:ext cx="15583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accent1"/>
                </a:solidFill>
              </a:rPr>
              <a:t>Good scenario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FBA4EE-3856-48E8-AA8B-E2F61D14B5E4}"/>
              </a:ext>
            </a:extLst>
          </p:cNvPr>
          <p:cNvSpPr txBox="1"/>
          <p:nvPr/>
        </p:nvSpPr>
        <p:spPr>
          <a:xfrm>
            <a:off x="7055427" y="3471267"/>
            <a:ext cx="22652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C00000"/>
                </a:solidFill>
              </a:rPr>
              <a:t>Worst scenario</a:t>
            </a:r>
          </a:p>
        </p:txBody>
      </p:sp>
    </p:spTree>
    <p:extLst>
      <p:ext uri="{BB962C8B-B14F-4D97-AF65-F5344CB8AC3E}">
        <p14:creationId xmlns:p14="http://schemas.microsoft.com/office/powerpoint/2010/main" val="133658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DCB5E-FACD-CE41-BECD-D4ACA142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D5D2F-E473-7F24-A9AE-A6E83299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39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B48283-2622-F822-5692-8D2F896C6C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487" y="1"/>
            <a:ext cx="8157188" cy="68816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440ED2-B0CA-8F85-CD2A-B0E9A1C4EB9A}"/>
              </a:ext>
            </a:extLst>
          </p:cNvPr>
          <p:cNvGrpSpPr/>
          <p:nvPr/>
        </p:nvGrpSpPr>
        <p:grpSpPr>
          <a:xfrm>
            <a:off x="1128379" y="1189817"/>
            <a:ext cx="1914139" cy="1052233"/>
            <a:chOff x="313139" y="1360030"/>
            <a:chExt cx="1914139" cy="1052233"/>
          </a:xfrm>
        </p:grpSpPr>
        <p:sp>
          <p:nvSpPr>
            <p:cNvPr id="15" name="Graphic 13">
              <a:extLst>
                <a:ext uri="{FF2B5EF4-FFF2-40B4-BE49-F238E27FC236}">
                  <a16:creationId xmlns:a16="http://schemas.microsoft.com/office/drawing/2014/main" id="{55507637-3BA6-EC9C-5364-1D7FD042DEDB}"/>
                </a:ext>
              </a:extLst>
            </p:cNvPr>
            <p:cNvSpPr/>
            <p:nvPr/>
          </p:nvSpPr>
          <p:spPr>
            <a:xfrm flipV="1">
              <a:off x="1526747" y="1768995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Graphic 11">
              <a:extLst>
                <a:ext uri="{FF2B5EF4-FFF2-40B4-BE49-F238E27FC236}">
                  <a16:creationId xmlns:a16="http://schemas.microsoft.com/office/drawing/2014/main" id="{2992B071-7788-9618-6057-3B9AFBC3D7DB}"/>
                </a:ext>
              </a:extLst>
            </p:cNvPr>
            <p:cNvSpPr/>
            <p:nvPr/>
          </p:nvSpPr>
          <p:spPr>
            <a:xfrm flipV="1">
              <a:off x="313139" y="1360030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EE6677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EEBF79-14ED-7263-566D-EB53DABD5E52}"/>
              </a:ext>
            </a:extLst>
          </p:cNvPr>
          <p:cNvGrpSpPr/>
          <p:nvPr/>
        </p:nvGrpSpPr>
        <p:grpSpPr>
          <a:xfrm>
            <a:off x="1051325" y="2659172"/>
            <a:ext cx="2221129" cy="1067764"/>
            <a:chOff x="236085" y="2392737"/>
            <a:chExt cx="2221129" cy="106776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9C8BF34-4884-08B8-CCFF-B7C769E33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085" y="2392737"/>
              <a:ext cx="1052701" cy="1052701"/>
            </a:xfrm>
            <a:prstGeom prst="rect">
              <a:avLst/>
            </a:prstGeom>
          </p:spPr>
        </p:pic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942BBE3C-5976-684A-7884-E97821B0F3CA}"/>
                </a:ext>
              </a:extLst>
            </p:cNvPr>
            <p:cNvSpPr/>
            <p:nvPr/>
          </p:nvSpPr>
          <p:spPr>
            <a:xfrm>
              <a:off x="1376722" y="2728252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7" name="Graphic 1">
            <a:extLst>
              <a:ext uri="{FF2B5EF4-FFF2-40B4-BE49-F238E27FC236}">
                <a16:creationId xmlns:a16="http://schemas.microsoft.com/office/drawing/2014/main" id="{39156DAF-DA44-EAA3-D575-201DC358D7C5}"/>
              </a:ext>
            </a:extLst>
          </p:cNvPr>
          <p:cNvSpPr/>
          <p:nvPr/>
        </p:nvSpPr>
        <p:spPr>
          <a:xfrm flipV="1">
            <a:off x="1734867" y="5639148"/>
            <a:ext cx="738318" cy="67892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rgbClr val="AA3377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FB9E8A-A779-E6D6-0E96-27C7224DF775}"/>
              </a:ext>
            </a:extLst>
          </p:cNvPr>
          <p:cNvGrpSpPr/>
          <p:nvPr/>
        </p:nvGrpSpPr>
        <p:grpSpPr>
          <a:xfrm>
            <a:off x="995196" y="4144058"/>
            <a:ext cx="2277258" cy="1077967"/>
            <a:chOff x="181239" y="3536063"/>
            <a:chExt cx="2277258" cy="107796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6CAAA6F-A745-DDD3-E5C4-47F2A620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5796" y="3536063"/>
              <a:ext cx="1052701" cy="1077967"/>
            </a:xfrm>
            <a:prstGeom prst="rect">
              <a:avLst/>
            </a:prstGeom>
          </p:spPr>
        </p:pic>
        <p:sp>
          <p:nvSpPr>
            <p:cNvPr id="18" name="Graphic 2">
              <a:extLst>
                <a:ext uri="{FF2B5EF4-FFF2-40B4-BE49-F238E27FC236}">
                  <a16:creationId xmlns:a16="http://schemas.microsoft.com/office/drawing/2014/main" id="{384DEFB0-8F5B-A881-471E-5DBEF2FBC2D1}"/>
                </a:ext>
              </a:extLst>
            </p:cNvPr>
            <p:cNvSpPr/>
            <p:nvPr/>
          </p:nvSpPr>
          <p:spPr>
            <a:xfrm flipV="1">
              <a:off x="181239" y="4027066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34134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0FC08-2625-77E4-44A9-2B6883C17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5556B-4325-F246-1721-C8537EDC7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pic>
        <p:nvPicPr>
          <p:cNvPr id="5" name="Picture 4" descr="A body of water with a city and mountains in the background&#10;&#10;Description automatically generated">
            <a:extLst>
              <a:ext uri="{FF2B5EF4-FFF2-40B4-BE49-F238E27FC236}">
                <a16:creationId xmlns:a16="http://schemas.microsoft.com/office/drawing/2014/main" id="{207D2B8C-682E-0B80-6590-B4935D7EF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05" y="-657122"/>
            <a:ext cx="12259410" cy="81722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68DAB-4C28-24D0-2DEB-87295135F0ED}"/>
              </a:ext>
            </a:extLst>
          </p:cNvPr>
          <p:cNvSpPr txBox="1"/>
          <p:nvPr/>
        </p:nvSpPr>
        <p:spPr>
          <a:xfrm>
            <a:off x="10023672" y="6626505"/>
            <a:ext cx="22802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© University of British Columbia Okanagan</a:t>
            </a:r>
            <a:endParaRPr lang="en-CA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149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8A-8ED5-1D3D-2830-99808C61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B669-08F5-4562-C964-6DB0AFA2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Consequences for conservation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1085-6533-5B53-D641-B4E96CF4B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CA" dirty="0"/>
              <a:t>We cannot predict future movement with monthly temperatures:</a:t>
            </a:r>
          </a:p>
          <a:p>
            <a:pPr lvl="1"/>
            <a:r>
              <a:rPr lang="en-CA" dirty="0"/>
              <a:t>Need simulations of daily weather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Protect areas proactively</a:t>
            </a:r>
          </a:p>
          <a:p>
            <a:r>
              <a:rPr lang="en-CA" dirty="0"/>
              <a:t>May need to change current protected areas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4F58-C517-867C-E80D-3579370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4" name="Graphic 11">
            <a:extLst>
              <a:ext uri="{FF2B5EF4-FFF2-40B4-BE49-F238E27FC236}">
                <a16:creationId xmlns:a16="http://schemas.microsoft.com/office/drawing/2014/main" id="{B9385C5E-B5E5-6ED6-1CB1-57C0B4910B95}"/>
              </a:ext>
            </a:extLst>
          </p:cNvPr>
          <p:cNvSpPr/>
          <p:nvPr/>
        </p:nvSpPr>
        <p:spPr>
          <a:xfrm flipV="1">
            <a:off x="838200" y="4955509"/>
            <a:ext cx="1592798" cy="159208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6597A036-B4A3-B625-F64C-9EC36EB93DD9}"/>
              </a:ext>
            </a:extLst>
          </p:cNvPr>
          <p:cNvSpPr/>
          <p:nvPr/>
        </p:nvSpPr>
        <p:spPr>
          <a:xfrm flipH="1" flipV="1">
            <a:off x="8723992" y="5522723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952E8F36-2E0E-3830-FEE1-442FB7F198D7}"/>
              </a:ext>
            </a:extLst>
          </p:cNvPr>
          <p:cNvSpPr/>
          <p:nvPr/>
        </p:nvSpPr>
        <p:spPr>
          <a:xfrm flipH="1">
            <a:off x="6655683" y="5468156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26C97D-4EE9-7E60-B9D8-A66E1D04D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204" y="5096617"/>
            <a:ext cx="1416969" cy="1450978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B5A11F81-038E-42AB-2266-9AA116419143}"/>
              </a:ext>
            </a:extLst>
          </p:cNvPr>
          <p:cNvSpPr/>
          <p:nvPr/>
        </p:nvSpPr>
        <p:spPr>
          <a:xfrm flipV="1">
            <a:off x="2848638" y="5796156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4FDA5339-5C1A-4AA0-0599-6EE7CF7A2E32}"/>
              </a:ext>
            </a:extLst>
          </p:cNvPr>
          <p:cNvSpPr/>
          <p:nvPr/>
        </p:nvSpPr>
        <p:spPr>
          <a:xfrm flipV="1">
            <a:off x="10315611" y="5777831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8074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200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41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58" y="2174026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60" y="584811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2315836"/>
            <a:ext cx="2276638" cy="5653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1263945-3367-40CA-9D36-0AFE65C80D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77887" y="589836"/>
            <a:ext cx="1266556" cy="115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8A-8ED5-1D3D-2830-99808C61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B669-08F5-4562-C964-6DB0AFA2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Consequences for conservation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1085-6533-5B53-D641-B4E96CF4B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CA" dirty="0"/>
              <a:t>We cannot predict future movement with monthly temperatures:</a:t>
            </a:r>
          </a:p>
          <a:p>
            <a:pPr lvl="1"/>
            <a:r>
              <a:rPr lang="en-CA" dirty="0"/>
              <a:t>Need simulations of daily weather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Protect areas proactively</a:t>
            </a:r>
          </a:p>
          <a:p>
            <a:r>
              <a:rPr lang="en-CA" dirty="0"/>
              <a:t>May need to adapt current protected areas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4F58-C517-867C-E80D-3579370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42</a:t>
            </a:fld>
            <a:endParaRPr lang="en-CA" dirty="0"/>
          </a:p>
        </p:txBody>
      </p:sp>
      <p:sp>
        <p:nvSpPr>
          <p:cNvPr id="4" name="Graphic 11">
            <a:extLst>
              <a:ext uri="{FF2B5EF4-FFF2-40B4-BE49-F238E27FC236}">
                <a16:creationId xmlns:a16="http://schemas.microsoft.com/office/drawing/2014/main" id="{B9385C5E-B5E5-6ED6-1CB1-57C0B4910B95}"/>
              </a:ext>
            </a:extLst>
          </p:cNvPr>
          <p:cNvSpPr/>
          <p:nvPr/>
        </p:nvSpPr>
        <p:spPr>
          <a:xfrm flipV="1">
            <a:off x="838200" y="4955509"/>
            <a:ext cx="1592798" cy="159208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6597A036-B4A3-B625-F64C-9EC36EB93DD9}"/>
              </a:ext>
            </a:extLst>
          </p:cNvPr>
          <p:cNvSpPr/>
          <p:nvPr/>
        </p:nvSpPr>
        <p:spPr>
          <a:xfrm flipH="1" flipV="1">
            <a:off x="8723992" y="5522723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952E8F36-2E0E-3830-FEE1-442FB7F198D7}"/>
              </a:ext>
            </a:extLst>
          </p:cNvPr>
          <p:cNvSpPr/>
          <p:nvPr/>
        </p:nvSpPr>
        <p:spPr>
          <a:xfrm flipH="1">
            <a:off x="6655683" y="5468156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26C97D-4EE9-7E60-B9D8-A66E1D04D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204" y="5096617"/>
            <a:ext cx="1416969" cy="1450978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B5A11F81-038E-42AB-2266-9AA116419143}"/>
              </a:ext>
            </a:extLst>
          </p:cNvPr>
          <p:cNvSpPr/>
          <p:nvPr/>
        </p:nvSpPr>
        <p:spPr>
          <a:xfrm flipV="1">
            <a:off x="2848638" y="5796156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4FDA5339-5C1A-4AA0-0599-6EE7CF7A2E32}"/>
              </a:ext>
            </a:extLst>
          </p:cNvPr>
          <p:cNvSpPr/>
          <p:nvPr/>
        </p:nvSpPr>
        <p:spPr>
          <a:xfrm flipV="1">
            <a:off x="10315611" y="5777831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3086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A2C8F-3BAE-9820-BCC0-078B9BE5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GB" sz="1800" dirty="0"/>
              <a:t>Aerial photo of Okanagan Lake: © University of British Columbia Okanagan</a:t>
            </a:r>
          </a:p>
          <a:p>
            <a:r>
              <a:rPr lang="en-GB" sz="1800" dirty="0"/>
              <a:t>Picture of frozen Okanagan Lake: © </a:t>
            </a:r>
            <a:r>
              <a:rPr lang="en-US" sz="1800" dirty="0"/>
              <a:t>Kelowna Public Archives: KPA #487</a:t>
            </a:r>
            <a:endParaRPr lang="en-CA" sz="1800" dirty="0"/>
          </a:p>
          <a:p>
            <a:pPr marL="0" indent="0">
              <a:buNone/>
            </a:pPr>
            <a:endParaRPr lang="en-GB" sz="1800" dirty="0"/>
          </a:p>
          <a:p>
            <a:pPr algn="just"/>
            <a:r>
              <a:rPr lang="en-GB" sz="1800" b="0" i="0" u="none" strike="noStrike" baseline="0" dirty="0"/>
              <a:t>Cougar </a:t>
            </a:r>
            <a:r>
              <a:rPr lang="en-GB" sz="1800" b="0" u="none" strike="noStrike" baseline="0" dirty="0" err="1"/>
              <a:t>p</a:t>
            </a:r>
            <a:r>
              <a:rPr lang="en-GB" sz="1800" dirty="0" err="1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2"/>
              </a:rPr>
              <a:t>CC BY-NC</a:t>
            </a:r>
            <a:r>
              <a:rPr lang="en-GB" sz="1800" b="0" i="0" u="none" strike="noStrike" baseline="0" dirty="0"/>
              <a:t> 3.0: </a:t>
            </a:r>
            <a:r>
              <a:rPr lang="es-ES" sz="1800" b="0" i="0" u="none" strike="noStrike" baseline="0" dirty="0"/>
              <a:t>Cristian Osorio &amp; Paula Carrera, Proyecto </a:t>
            </a:r>
            <a:r>
              <a:rPr lang="es-ES" sz="1800" b="0" i="0" u="none" strike="noStrike" baseline="0" dirty="0" err="1"/>
              <a:t>Carnivoros</a:t>
            </a:r>
            <a:r>
              <a:rPr lang="es-ES" sz="1800" b="0" i="0" u="none" strike="noStrike" baseline="0" dirty="0"/>
              <a:t> Australes</a:t>
            </a:r>
            <a:endParaRPr lang="en-GB" sz="1800" b="0" i="0" u="none" strike="noStrike" baseline="0" dirty="0"/>
          </a:p>
          <a:p>
            <a:r>
              <a:rPr lang="en-GB" sz="1800" b="0" i="0" u="none" strike="noStrike" baseline="0" dirty="0"/>
              <a:t>Mountain goat </a:t>
            </a:r>
            <a:r>
              <a:rPr lang="en-GB" sz="1800" b="0" u="none" strike="noStrike" baseline="0" dirty="0" err="1"/>
              <a:t>p</a:t>
            </a:r>
            <a:r>
              <a:rPr lang="en-GB" sz="1800" dirty="0" err="1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3"/>
              </a:rPr>
              <a:t>CC-BY-SA 3.0</a:t>
            </a:r>
            <a:r>
              <a:rPr lang="en-GB" sz="1800" b="0" i="0" u="none" strike="noStrike" baseline="0" dirty="0"/>
              <a:t>: Sarah E. Haworth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b="0" i="0" u="none" strike="noStrike" baseline="0" dirty="0"/>
              <a:t>R code can be found at </a:t>
            </a:r>
            <a:r>
              <a:rPr lang="en-GB" sz="1800" b="0" i="0" u="none" strike="noStrike" baseline="0" dirty="0">
                <a:hlinkClick r:id="rId4"/>
              </a:rPr>
              <a:t>https://github.com/QuantitativeEcologyLab/bc-mammals-speeds/</a:t>
            </a:r>
            <a:endParaRPr lang="en-GB" sz="1800" b="0" i="0" u="none" strike="noStrike" baseline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6A383-E518-5C2D-F68C-3F12ECD7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43</a:t>
            </a:fld>
            <a:endParaRPr lang="en-CA" dirty="0"/>
          </a:p>
        </p:txBody>
      </p:sp>
      <p:sp>
        <p:nvSpPr>
          <p:cNvPr id="2" name="Graphic 2">
            <a:extLst>
              <a:ext uri="{FF2B5EF4-FFF2-40B4-BE49-F238E27FC236}">
                <a16:creationId xmlns:a16="http://schemas.microsoft.com/office/drawing/2014/main" id="{C27414FF-11D7-0ADD-B66D-60B432FBD412}"/>
              </a:ext>
            </a:extLst>
          </p:cNvPr>
          <p:cNvSpPr/>
          <p:nvPr/>
        </p:nvSpPr>
        <p:spPr>
          <a:xfrm flipV="1">
            <a:off x="417442" y="3352580"/>
            <a:ext cx="420758" cy="228915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3" name="Graphic 1">
            <a:extLst>
              <a:ext uri="{FF2B5EF4-FFF2-40B4-BE49-F238E27FC236}">
                <a16:creationId xmlns:a16="http://schemas.microsoft.com/office/drawing/2014/main" id="{BF19D26D-F67E-AA58-3717-6C742EE6347E}"/>
              </a:ext>
            </a:extLst>
          </p:cNvPr>
          <p:cNvSpPr/>
          <p:nvPr/>
        </p:nvSpPr>
        <p:spPr>
          <a:xfrm flipV="1">
            <a:off x="529106" y="3677928"/>
            <a:ext cx="309094" cy="284232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5A4E87-2337-9F97-4D0A-3FFE753D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References and credits</a:t>
            </a:r>
          </a:p>
        </p:txBody>
      </p:sp>
    </p:spTree>
    <p:extLst>
      <p:ext uri="{BB962C8B-B14F-4D97-AF65-F5344CB8AC3E}">
        <p14:creationId xmlns:p14="http://schemas.microsoft.com/office/powerpoint/2010/main" val="1418873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B69F2-FC7E-88AE-50F1-EDE5FC4C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Things are not what they used to be 100 years ago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3CE80-494A-18FB-4205-2C4EC4AB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pic>
        <p:nvPicPr>
          <p:cNvPr id="7" name="Picture 6" descr="A group of people skating on a frozen lake&#10;&#10;Description automatically generated">
            <a:extLst>
              <a:ext uri="{FF2B5EF4-FFF2-40B4-BE49-F238E27FC236}">
                <a16:creationId xmlns:a16="http://schemas.microsoft.com/office/drawing/2014/main" id="{643E467A-DA85-E0FB-42C7-816C00C8D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0285"/>
            <a:ext cx="12197137" cy="74714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1A1E63-E9F4-CFC7-8589-6F6EE19E5487}"/>
              </a:ext>
            </a:extLst>
          </p:cNvPr>
          <p:cNvSpPr txBox="1"/>
          <p:nvPr/>
        </p:nvSpPr>
        <p:spPr>
          <a:xfrm>
            <a:off x="5184991" y="6606059"/>
            <a:ext cx="182201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Kelowna Public Archives: KPA #487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3128243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B995-5799-AD46-C345-D311A7A8A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71B7-CE31-38E1-45D2-3DD24D46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The climate is </a:t>
            </a:r>
            <a:r>
              <a:rPr lang="en-CA"/>
              <a:t>warming rapidly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5A163-3D19-66C0-9A54-96413A88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B0245-E0E8-7A2A-C4F4-C723C4A60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0" y="1006464"/>
            <a:ext cx="9144019" cy="5486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3A6B73-6593-AFD7-F91D-6926F3535A59}"/>
              </a:ext>
            </a:extLst>
          </p:cNvPr>
          <p:cNvSpPr txBox="1"/>
          <p:nvPr/>
        </p:nvSpPr>
        <p:spPr>
          <a:xfrm>
            <a:off x="-35840" y="6473279"/>
            <a:ext cx="373993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/>
              <a:t>(Relative to the 1910-2000 average)</a:t>
            </a:r>
          </a:p>
        </p:txBody>
      </p:sp>
    </p:spTree>
    <p:extLst>
      <p:ext uri="{BB962C8B-B14F-4D97-AF65-F5344CB8AC3E}">
        <p14:creationId xmlns:p14="http://schemas.microsoft.com/office/powerpoint/2010/main" val="226291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B9CC77B-5943-8408-1F42-5FDCC9C006D2}"/>
              </a:ext>
            </a:extLst>
          </p:cNvPr>
          <p:cNvGrpSpPr/>
          <p:nvPr/>
        </p:nvGrpSpPr>
        <p:grpSpPr>
          <a:xfrm>
            <a:off x="223757" y="1027323"/>
            <a:ext cx="5480190" cy="3130469"/>
            <a:chOff x="223757" y="1027323"/>
            <a:chExt cx="5480190" cy="31304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893C494-8217-722A-9A49-62764922A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403"/>
            <a:stretch/>
          </p:blipFill>
          <p:spPr>
            <a:xfrm>
              <a:off x="267131" y="1027323"/>
              <a:ext cx="5436816" cy="30150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05D67C-354A-0DAB-B4F4-BE5AFA3DEA1B}"/>
                </a:ext>
              </a:extLst>
            </p:cNvPr>
            <p:cNvSpPr txBox="1"/>
            <p:nvPr/>
          </p:nvSpPr>
          <p:spPr>
            <a:xfrm>
              <a:off x="223757" y="3926960"/>
              <a:ext cx="243807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900" dirty="0">
                  <a:hlinkClick r:id="rId3" tooltip="Persistent link using digital object identifier"/>
                </a:rPr>
                <a:t>https://doi.org/10.1016/j.anbehav.2013.02.017</a:t>
              </a:r>
              <a:endParaRPr lang="en-CA" sz="9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E9C487-CD71-4DAC-8462-E1B9E051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Habitats are not what they used to be 100 years ago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33B51-7325-7101-4F0C-B87D58C5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2DD862-7512-56C1-8877-C405C5079804}"/>
              </a:ext>
            </a:extLst>
          </p:cNvPr>
          <p:cNvGrpSpPr/>
          <p:nvPr/>
        </p:nvGrpSpPr>
        <p:grpSpPr>
          <a:xfrm>
            <a:off x="6609554" y="1127147"/>
            <a:ext cx="5183066" cy="2374328"/>
            <a:chOff x="6609554" y="1127147"/>
            <a:chExt cx="5183066" cy="23743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3B99F5-13CE-00B6-F8C1-9BADB4923EA3}"/>
                </a:ext>
              </a:extLst>
            </p:cNvPr>
            <p:cNvGrpSpPr/>
            <p:nvPr/>
          </p:nvGrpSpPr>
          <p:grpSpPr>
            <a:xfrm>
              <a:off x="6609554" y="1127147"/>
              <a:ext cx="5183066" cy="2215762"/>
              <a:chOff x="6488723" y="3022606"/>
              <a:chExt cx="5183066" cy="221576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CD758DA-3985-FF34-8465-9C4656826A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698" t="42492" r="6429"/>
              <a:stretch/>
            </p:blipFill>
            <p:spPr>
              <a:xfrm>
                <a:off x="6488723" y="3429000"/>
                <a:ext cx="5183066" cy="180936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57880F1-9E8A-E4B1-F456-C833880A61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698" r="6429" b="89598"/>
              <a:stretch/>
            </p:blipFill>
            <p:spPr>
              <a:xfrm>
                <a:off x="6488723" y="3022606"/>
                <a:ext cx="5183066" cy="327268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665FAB-FBA5-9AF1-16D1-E8F5E11E639D}"/>
                </a:ext>
              </a:extLst>
            </p:cNvPr>
            <p:cNvSpPr txBox="1"/>
            <p:nvPr/>
          </p:nvSpPr>
          <p:spPr>
            <a:xfrm>
              <a:off x="6609554" y="3270643"/>
              <a:ext cx="234121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900" dirty="0">
                  <a:hlinkClick r:id="rId5"/>
                </a:rPr>
                <a:t>https://doi.org/10.1038/s41586-020-2531-2</a:t>
              </a:r>
              <a:endParaRPr lang="en-CA" sz="9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ADCE64-A64D-0936-9010-AAE6938844E5}"/>
              </a:ext>
            </a:extLst>
          </p:cNvPr>
          <p:cNvGrpSpPr/>
          <p:nvPr/>
        </p:nvGrpSpPr>
        <p:grpSpPr>
          <a:xfrm>
            <a:off x="2985540" y="3660041"/>
            <a:ext cx="6220921" cy="3130469"/>
            <a:chOff x="2985540" y="3660041"/>
            <a:chExt cx="6220921" cy="31304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3029F4-8635-2CCC-5B01-B2200FD1B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512"/>
            <a:stretch/>
          </p:blipFill>
          <p:spPr>
            <a:xfrm>
              <a:off x="2985540" y="3660041"/>
              <a:ext cx="6220921" cy="301505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F949397-7137-8648-65E0-ED98F6631EE8}"/>
                </a:ext>
              </a:extLst>
            </p:cNvPr>
            <p:cNvSpPr txBox="1"/>
            <p:nvPr/>
          </p:nvSpPr>
          <p:spPr>
            <a:xfrm>
              <a:off x="3104441" y="6559678"/>
              <a:ext cx="609664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900" dirty="0">
                  <a:hlinkClick r:id="rId7"/>
                </a:rPr>
                <a:t>https://doi.org/10.1111/brv.12816 </a:t>
              </a:r>
              <a:endParaRPr lang="en-CA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742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31527-1CE7-C30E-4BF9-95884FFBC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2AED-5B70-A136-ACBF-927DA477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What will BC look like in 100 years?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65762-04BF-0530-26D7-7129444B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3032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F8E9E9-0715-FD2A-9883-D26F940F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There are many things that affect mammal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4B42D-3BE1-CC70-ACDB-97E969F52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B6215BF0-E363-404E-6C4F-EC8B953DF556}"/>
              </a:ext>
            </a:extLst>
          </p:cNvPr>
          <p:cNvSpPr/>
          <p:nvPr/>
        </p:nvSpPr>
        <p:spPr>
          <a:xfrm flipV="1">
            <a:off x="4871022" y="1793439"/>
            <a:ext cx="1835130" cy="1834312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152F54-BDC8-25C9-7DDD-0AD23D4E9160}"/>
              </a:ext>
            </a:extLst>
          </p:cNvPr>
          <p:cNvGrpSpPr/>
          <p:nvPr/>
        </p:nvGrpSpPr>
        <p:grpSpPr>
          <a:xfrm>
            <a:off x="1362422" y="1175727"/>
            <a:ext cx="3330920" cy="1647376"/>
            <a:chOff x="838800" y="872204"/>
            <a:chExt cx="4558338" cy="2254421"/>
          </a:xfrm>
          <a:solidFill>
            <a:schemeClr val="bg1">
              <a:lumMod val="65000"/>
            </a:schemeClr>
          </a:solidFill>
        </p:grpSpPr>
        <p:sp>
          <p:nvSpPr>
            <p:cNvPr id="2" name="Graphic 13">
              <a:extLst>
                <a:ext uri="{FF2B5EF4-FFF2-40B4-BE49-F238E27FC236}">
                  <a16:creationId xmlns:a16="http://schemas.microsoft.com/office/drawing/2014/main" id="{A223F497-0066-D8D1-0542-3B7C52E7BF47}"/>
                </a:ext>
              </a:extLst>
            </p:cNvPr>
            <p:cNvSpPr/>
            <p:nvPr/>
          </p:nvSpPr>
          <p:spPr>
            <a:xfrm flipV="1">
              <a:off x="1965098" y="872204"/>
              <a:ext cx="1314464" cy="1207014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79ABB6B0-7508-4A56-530F-26C0D099F588}"/>
                </a:ext>
              </a:extLst>
            </p:cNvPr>
            <p:cNvSpPr/>
            <p:nvPr/>
          </p:nvSpPr>
          <p:spPr>
            <a:xfrm flipV="1">
              <a:off x="838800" y="2175879"/>
              <a:ext cx="1747524" cy="950746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380529-E3DC-DA56-9133-9D27A0D2FA4F}"/>
                </a:ext>
              </a:extLst>
            </p:cNvPr>
            <p:cNvCxnSpPr>
              <a:cxnSpLocks/>
            </p:cNvCxnSpPr>
            <p:nvPr/>
          </p:nvCxnSpPr>
          <p:spPr>
            <a:xfrm>
              <a:off x="2880423" y="2420900"/>
              <a:ext cx="2516715" cy="705725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4A11D3D-FB3B-8613-7A87-B89823A146A9}"/>
              </a:ext>
            </a:extLst>
          </p:cNvPr>
          <p:cNvGrpSpPr/>
          <p:nvPr/>
        </p:nvGrpSpPr>
        <p:grpSpPr>
          <a:xfrm>
            <a:off x="5145574" y="3842181"/>
            <a:ext cx="1278174" cy="2805641"/>
            <a:chOff x="5145574" y="3842181"/>
            <a:chExt cx="1278174" cy="280564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D30383-F353-B0B1-758E-F93622ED8C78}"/>
                </a:ext>
              </a:extLst>
            </p:cNvPr>
            <p:cNvGrpSpPr/>
            <p:nvPr/>
          </p:nvGrpSpPr>
          <p:grpSpPr>
            <a:xfrm>
              <a:off x="5145574" y="5369648"/>
              <a:ext cx="1278174" cy="1278174"/>
              <a:chOff x="3262572" y="4919188"/>
              <a:chExt cx="789110" cy="78910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C544F4F-9516-7AF2-D875-F450A6B75F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62572" y="4919188"/>
                <a:ext cx="789110" cy="78910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" name="Graphic 9" descr="Thermometer with solid fill">
                <a:extLst>
                  <a:ext uri="{FF2B5EF4-FFF2-40B4-BE49-F238E27FC236}">
                    <a16:creationId xmlns:a16="http://schemas.microsoft.com/office/drawing/2014/main" id="{AEFF8795-B0F2-41D3-BD6D-5B00ECC6D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0389" y="4927006"/>
                <a:ext cx="773472" cy="773471"/>
              </a:xfrm>
              <a:prstGeom prst="rect">
                <a:avLst/>
              </a:prstGeom>
            </p:spPr>
          </p:pic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728DD13-DC0D-FB21-392C-53239B6F0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4658" y="3842181"/>
              <a:ext cx="0" cy="1371191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88B4E99-DCE9-9FE0-D6E1-24DCD586EF8E}"/>
              </a:ext>
            </a:extLst>
          </p:cNvPr>
          <p:cNvGrpSpPr/>
          <p:nvPr/>
        </p:nvGrpSpPr>
        <p:grpSpPr>
          <a:xfrm>
            <a:off x="1354837" y="3800611"/>
            <a:ext cx="3191161" cy="2652537"/>
            <a:chOff x="838799" y="3228022"/>
            <a:chExt cx="4367081" cy="3629978"/>
          </a:xfrm>
          <a:solidFill>
            <a:schemeClr val="bg1">
              <a:lumMod val="65000"/>
            </a:schemeClr>
          </a:solidFill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C3467F-CCDF-2D78-11D0-7103442BE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276" y="3228022"/>
              <a:ext cx="2480604" cy="1933355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Graphic 44" descr="Fir tree with solid fill">
              <a:extLst>
                <a:ext uri="{FF2B5EF4-FFF2-40B4-BE49-F238E27FC236}">
                  <a16:creationId xmlns:a16="http://schemas.microsoft.com/office/drawing/2014/main" id="{7FDA46B7-D919-AC0D-F805-C981A8062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799" y="4189649"/>
              <a:ext cx="1566646" cy="1566646"/>
            </a:xfrm>
            <a:prstGeom prst="rect">
              <a:avLst/>
            </a:prstGeom>
          </p:spPr>
        </p:pic>
        <p:pic>
          <p:nvPicPr>
            <p:cNvPr id="46" name="Graphic 45" descr="Water with solid fill">
              <a:extLst>
                <a:ext uri="{FF2B5EF4-FFF2-40B4-BE49-F238E27FC236}">
                  <a16:creationId xmlns:a16="http://schemas.microsoft.com/office/drawing/2014/main" id="{DFBB0284-7CFC-D6D4-4C1F-57D6C0D6C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95565" y="5335370"/>
              <a:ext cx="1522630" cy="152263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730B3AE-1C62-42FF-584A-C328C189032C}"/>
              </a:ext>
            </a:extLst>
          </p:cNvPr>
          <p:cNvGrpSpPr/>
          <p:nvPr/>
        </p:nvGrpSpPr>
        <p:grpSpPr>
          <a:xfrm>
            <a:off x="7089850" y="3429000"/>
            <a:ext cx="3097727" cy="2340172"/>
            <a:chOff x="6443336" y="2966610"/>
            <a:chExt cx="4239216" cy="3202508"/>
          </a:xfrm>
          <a:solidFill>
            <a:schemeClr val="bg1">
              <a:lumMod val="65000"/>
            </a:schemeClr>
          </a:solidFill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6B9AD84-C2EC-5C6E-4772-F9F3964972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3336" y="2966610"/>
              <a:ext cx="2882677" cy="1887077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phic 46" descr="Clock with solid fill">
              <a:extLst>
                <a:ext uri="{FF2B5EF4-FFF2-40B4-BE49-F238E27FC236}">
                  <a16:creationId xmlns:a16="http://schemas.microsoft.com/office/drawing/2014/main" id="{6E14D2D0-A32A-9553-E159-C936C19FF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01437" y="4688003"/>
              <a:ext cx="1481115" cy="1481115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6586306-377A-8739-2AE8-003DA4F9A3A4}"/>
              </a:ext>
            </a:extLst>
          </p:cNvPr>
          <p:cNvGrpSpPr/>
          <p:nvPr/>
        </p:nvGrpSpPr>
        <p:grpSpPr>
          <a:xfrm>
            <a:off x="7089850" y="1015425"/>
            <a:ext cx="3046621" cy="1636271"/>
            <a:chOff x="6488384" y="735153"/>
            <a:chExt cx="4169280" cy="2239226"/>
          </a:xfrm>
          <a:solidFill>
            <a:schemeClr val="bg1">
              <a:lumMod val="65000"/>
            </a:schemeClr>
          </a:solidFill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AFAF766-16F6-72EC-551B-8A1B0737E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8384" y="1945810"/>
              <a:ext cx="2616614" cy="1028569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Graphic 47" descr="Daily calendar with solid fill">
              <a:extLst>
                <a:ext uri="{FF2B5EF4-FFF2-40B4-BE49-F238E27FC236}">
                  <a16:creationId xmlns:a16="http://schemas.microsoft.com/office/drawing/2014/main" id="{604D28CC-DAF1-273B-28AC-F777F3F00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76548" y="735153"/>
              <a:ext cx="1481116" cy="1481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88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m" id="{3911C202-4EB2-4AD7-804C-6F68A99B1126}" vid="{6DB52515-FBAF-45F4-B55E-EDEB4243F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11795</TotalTime>
  <Words>500</Words>
  <Application>Microsoft Office PowerPoint</Application>
  <PresentationFormat>Widescreen</PresentationFormat>
  <Paragraphs>119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Effects of temperature on mammals’ movement and habitat selection in British Columbia, Canada</vt:lpstr>
      <vt:lpstr>Placing things on a map </vt:lpstr>
      <vt:lpstr>PowerPoint Presentation</vt:lpstr>
      <vt:lpstr>PowerPoint Presentation</vt:lpstr>
      <vt:lpstr>Things are not what they used to be 100 years ago</vt:lpstr>
      <vt:lpstr>The climate is warming rapidly</vt:lpstr>
      <vt:lpstr>Habitats are not what they used to be 100 years ago</vt:lpstr>
      <vt:lpstr>What will BC look like in 100 years? </vt:lpstr>
      <vt:lpstr>There are many things that affect mammal behavior</vt:lpstr>
      <vt:lpstr>Temperature and movement</vt:lpstr>
      <vt:lpstr>PowerPoint Presentation</vt:lpstr>
      <vt:lpstr>PowerPoint Presentation</vt:lpstr>
      <vt:lpstr>How does temperature affect how often boreal caribou move? </vt:lpstr>
      <vt:lpstr>Modeling how often boreal caribou move</vt:lpstr>
      <vt:lpstr>Caribou move more often at warmer temperatures</vt:lpstr>
      <vt:lpstr>Boreal caribou will be moving a more often</vt:lpstr>
      <vt:lpstr>How does temperature affect how fast boreal caribou move? </vt:lpstr>
      <vt:lpstr>Modeling how fast boreal caribou move</vt:lpstr>
      <vt:lpstr>Temperature does not affect speed much</vt:lpstr>
      <vt:lpstr>Boreal caribou will be moving a bit slower</vt:lpstr>
      <vt:lpstr>How does temperature affect how far boreal caribou travel? </vt:lpstr>
      <vt:lpstr>Calculating distance travelled</vt:lpstr>
      <vt:lpstr>Caribou travel further at warmer temperatures</vt:lpstr>
      <vt:lpstr>Boreal caribou will travel a bit more</vt:lpstr>
      <vt:lpstr>Temperature and habitat selection</vt:lpstr>
      <vt:lpstr>Modeling where boreal caribou move: Resource Selection Function (RSF)</vt:lpstr>
      <vt:lpstr>PowerPoint Presentation</vt:lpstr>
      <vt:lpstr>Boreal caribou prefer intermediate forest cover</vt:lpstr>
      <vt:lpstr>Boreal caribou prefer intermediate forest cover</vt:lpstr>
      <vt:lpstr>Boreal caribou prefer lower elevations</vt:lpstr>
      <vt:lpstr>Boreal caribou prefer being near water</vt:lpstr>
      <vt:lpstr>Forest preference is weaker at warmer temperatures</vt:lpstr>
      <vt:lpstr>Elevation preference is weaker at warmer temperatures</vt:lpstr>
      <vt:lpstr>Boreal caribou stay closer to water at warmer temperatures</vt:lpstr>
      <vt:lpstr>Predicting within the current range</vt:lpstr>
      <vt:lpstr>Habitat preference depends strongly on temperature</vt:lpstr>
      <vt:lpstr>Habitat quality will depend strongly on climate change scenario</vt:lpstr>
      <vt:lpstr>PowerPoint Presentation</vt:lpstr>
      <vt:lpstr>PowerPoint Presentation</vt:lpstr>
      <vt:lpstr>Consequences for conservation</vt:lpstr>
      <vt:lpstr>Acknowledgements</vt:lpstr>
      <vt:lpstr>Consequences for conservation</vt:lpstr>
      <vt:lpstr>References and 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climate change will shape the future of human wildlife conflict in B.C.’s protected areas</dc:title>
  <dc:creator>Stefano Mezzini</dc:creator>
  <cp:lastModifiedBy>Stefano Mezzini</cp:lastModifiedBy>
  <cp:revision>379</cp:revision>
  <dcterms:created xsi:type="dcterms:W3CDTF">2022-12-02T17:41:46Z</dcterms:created>
  <dcterms:modified xsi:type="dcterms:W3CDTF">2024-05-09T18:35:58Z</dcterms:modified>
</cp:coreProperties>
</file>